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258" r:id="rId3"/>
    <p:sldId id="259" r:id="rId4"/>
    <p:sldId id="260" r:id="rId5"/>
    <p:sldId id="262" r:id="rId6"/>
    <p:sldId id="263" r:id="rId7"/>
    <p:sldId id="281" r:id="rId8"/>
    <p:sldId id="280" r:id="rId9"/>
    <p:sldId id="283" r:id="rId10"/>
    <p:sldId id="282" r:id="rId11"/>
    <p:sldId id="286" r:id="rId12"/>
    <p:sldId id="265" r:id="rId13"/>
    <p:sldId id="266" r:id="rId14"/>
    <p:sldId id="267" r:id="rId15"/>
    <p:sldId id="268" r:id="rId16"/>
    <p:sldId id="271" r:id="rId17"/>
    <p:sldId id="279" r:id="rId18"/>
    <p:sldId id="273" r:id="rId19"/>
    <p:sldId id="276" r:id="rId20"/>
    <p:sldId id="277" r:id="rId21"/>
    <p:sldId id="278" r:id="rId22"/>
    <p:sldId id="285" r:id="rId23"/>
    <p:sldId id="287" r:id="rId24"/>
    <p:sldId id="288" r:id="rId25"/>
    <p:sldId id="274" r:id="rId26"/>
    <p:sldId id="261" r:id="rId27"/>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ferSingleView="1">
    <p:restoredLeft sz="15620"/>
    <p:restoredTop sz="94660"/>
  </p:normalViewPr>
  <p:slideViewPr>
    <p:cSldViewPr>
      <p:cViewPr varScale="1">
        <p:scale>
          <a:sx n="89" d="100"/>
          <a:sy n="89" d="100"/>
        </p:scale>
        <p:origin x="1638"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BBE773D9-08DD-45C3-B6EA-7EBBB2591AFA}" type="datetimeFigureOut">
              <a:rPr lang="en-GB" smtClean="0"/>
              <a:t>07/12/2015</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2D1D362D-D470-4E36-ADE3-B4B444D500B5}" type="slidenum">
              <a:rPr lang="en-GB" smtClean="0"/>
              <a:t>‹#›</a:t>
            </a:fld>
            <a:endParaRPr lang="en-GB"/>
          </a:p>
        </p:txBody>
      </p:sp>
    </p:spTree>
    <p:extLst>
      <p:ext uri="{BB962C8B-B14F-4D97-AF65-F5344CB8AC3E}">
        <p14:creationId xmlns:p14="http://schemas.microsoft.com/office/powerpoint/2010/main" val="1554501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11</a:t>
            </a:fld>
            <a:endParaRPr lang="ar-KW">
              <a:solidFill>
                <a:prstClr val="black"/>
              </a:solidFill>
            </a:endParaRPr>
          </a:p>
        </p:txBody>
      </p:sp>
    </p:spTree>
    <p:extLst>
      <p:ext uri="{BB962C8B-B14F-4D97-AF65-F5344CB8AC3E}">
        <p14:creationId xmlns:p14="http://schemas.microsoft.com/office/powerpoint/2010/main" val="21931964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12</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13</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14</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15</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16</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17</a:t>
            </a:fld>
            <a:endParaRPr lang="ar-KW">
              <a:solidFill>
                <a:prstClr val="black"/>
              </a:solidFill>
            </a:endParaRPr>
          </a:p>
        </p:txBody>
      </p:sp>
    </p:spTree>
    <p:extLst>
      <p:ext uri="{BB962C8B-B14F-4D97-AF65-F5344CB8AC3E}">
        <p14:creationId xmlns:p14="http://schemas.microsoft.com/office/powerpoint/2010/main" val="204138691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18</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19</a:t>
            </a:fld>
            <a:endParaRPr lang="ar-KW">
              <a:solidFill>
                <a:prstClr val="black"/>
              </a:solidFill>
            </a:endParaRPr>
          </a:p>
        </p:txBody>
      </p:sp>
    </p:spTree>
    <p:extLst>
      <p:ext uri="{BB962C8B-B14F-4D97-AF65-F5344CB8AC3E}">
        <p14:creationId xmlns:p14="http://schemas.microsoft.com/office/powerpoint/2010/main" val="236131722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20</a:t>
            </a:fld>
            <a:endParaRPr lang="ar-KW">
              <a:solidFill>
                <a:prstClr val="black"/>
              </a:solidFill>
            </a:endParaRPr>
          </a:p>
        </p:txBody>
      </p:sp>
    </p:spTree>
    <p:extLst>
      <p:ext uri="{BB962C8B-B14F-4D97-AF65-F5344CB8AC3E}">
        <p14:creationId xmlns:p14="http://schemas.microsoft.com/office/powerpoint/2010/main" val="10932378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3</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21</a:t>
            </a:fld>
            <a:endParaRPr lang="ar-KW">
              <a:solidFill>
                <a:prstClr val="black"/>
              </a:solidFill>
            </a:endParaRPr>
          </a:p>
        </p:txBody>
      </p:sp>
    </p:spTree>
    <p:extLst>
      <p:ext uri="{BB962C8B-B14F-4D97-AF65-F5344CB8AC3E}">
        <p14:creationId xmlns:p14="http://schemas.microsoft.com/office/powerpoint/2010/main" val="258657173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22</a:t>
            </a:fld>
            <a:endParaRPr lang="ar-KW">
              <a:solidFill>
                <a:prstClr val="black"/>
              </a:solidFill>
            </a:endParaRPr>
          </a:p>
        </p:txBody>
      </p:sp>
    </p:spTree>
    <p:extLst>
      <p:ext uri="{BB962C8B-B14F-4D97-AF65-F5344CB8AC3E}">
        <p14:creationId xmlns:p14="http://schemas.microsoft.com/office/powerpoint/2010/main" val="429417156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23</a:t>
            </a:fld>
            <a:endParaRPr lang="ar-KW">
              <a:solidFill>
                <a:prstClr val="black"/>
              </a:solidFill>
            </a:endParaRPr>
          </a:p>
        </p:txBody>
      </p:sp>
    </p:spTree>
    <p:extLst>
      <p:ext uri="{BB962C8B-B14F-4D97-AF65-F5344CB8AC3E}">
        <p14:creationId xmlns:p14="http://schemas.microsoft.com/office/powerpoint/2010/main" val="80159366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24</a:t>
            </a:fld>
            <a:endParaRPr lang="ar-KW">
              <a:solidFill>
                <a:prstClr val="black"/>
              </a:solidFill>
            </a:endParaRPr>
          </a:p>
        </p:txBody>
      </p:sp>
    </p:spTree>
    <p:extLst>
      <p:ext uri="{BB962C8B-B14F-4D97-AF65-F5344CB8AC3E}">
        <p14:creationId xmlns:p14="http://schemas.microsoft.com/office/powerpoint/2010/main" val="326588661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25</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4</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5</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6</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7</a:t>
            </a:fld>
            <a:endParaRPr lang="ar-KW">
              <a:solidFill>
                <a:prstClr val="black"/>
              </a:solidFill>
            </a:endParaRPr>
          </a:p>
        </p:txBody>
      </p:sp>
    </p:spTree>
    <p:extLst>
      <p:ext uri="{BB962C8B-B14F-4D97-AF65-F5344CB8AC3E}">
        <p14:creationId xmlns:p14="http://schemas.microsoft.com/office/powerpoint/2010/main" val="16764604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8</a:t>
            </a:fld>
            <a:endParaRPr lang="ar-KW">
              <a:solidFill>
                <a:prstClr val="black"/>
              </a:solidFill>
            </a:endParaRPr>
          </a:p>
        </p:txBody>
      </p:sp>
    </p:spTree>
    <p:extLst>
      <p:ext uri="{BB962C8B-B14F-4D97-AF65-F5344CB8AC3E}">
        <p14:creationId xmlns:p14="http://schemas.microsoft.com/office/powerpoint/2010/main" val="32443934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9</a:t>
            </a:fld>
            <a:endParaRPr lang="ar-KW">
              <a:solidFill>
                <a:prstClr val="black"/>
              </a:solidFill>
            </a:endParaRPr>
          </a:p>
        </p:txBody>
      </p:sp>
    </p:spTree>
    <p:extLst>
      <p:ext uri="{BB962C8B-B14F-4D97-AF65-F5344CB8AC3E}">
        <p14:creationId xmlns:p14="http://schemas.microsoft.com/office/powerpoint/2010/main" val="42058354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10</a:t>
            </a:fld>
            <a:endParaRPr lang="ar-KW">
              <a:solidFill>
                <a:prstClr val="black"/>
              </a:solidFill>
            </a:endParaRPr>
          </a:p>
        </p:txBody>
      </p:sp>
    </p:spTree>
    <p:extLst>
      <p:ext uri="{BB962C8B-B14F-4D97-AF65-F5344CB8AC3E}">
        <p14:creationId xmlns:p14="http://schemas.microsoft.com/office/powerpoint/2010/main" val="38581248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9"/>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07/12/2015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panose="020B0604020202020204" pitchFamily="34" charset="0"/>
              </a:rPr>
              <a:t>CMA Data Classification: Internal</a:t>
            </a:r>
            <a:endParaRPr lang="en-GB" sz="850" b="0" i="0" u="none" baseline="0">
              <a:solidFill>
                <a:srgbClr val="000000"/>
              </a:solidFill>
              <a:latin typeface="microsoft sans serif" panose="020B0604020202020204" pitchFamily="34" charset="0"/>
            </a:endParaRPr>
          </a:p>
        </p:txBody>
      </p:sp>
    </p:spTree>
    <p:extLst>
      <p:ext uri="{BB962C8B-B14F-4D97-AF65-F5344CB8AC3E}">
        <p14:creationId xmlns:p14="http://schemas.microsoft.com/office/powerpoint/2010/main" val="1842973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07/12/2015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43263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2"/>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42"/>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07/12/2015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551969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07/12/2015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51754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4"/>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61D0F1-45D5-4D36-A5CB-A6F468EAF9B3}" type="datetimeFigureOut">
              <a:rPr lang="en-GB" smtClean="0"/>
              <a:t>07/12/2015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07343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561D0F1-45D5-4D36-A5CB-A6F468EAF9B3}" type="datetimeFigureOut">
              <a:rPr lang="en-GB" smtClean="0"/>
              <a:t>07/12/2015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3416825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561D0F1-45D5-4D36-A5CB-A6F468EAF9B3}" type="datetimeFigureOut">
              <a:rPr lang="en-GB" smtClean="0"/>
              <a:t>07/12/2015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554920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561D0F1-45D5-4D36-A5CB-A6F468EAF9B3}" type="datetimeFigureOut">
              <a:rPr lang="en-GB" smtClean="0"/>
              <a:t>07/12/2015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925945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61D0F1-45D5-4D36-A5CB-A6F468EAF9B3}" type="datetimeFigureOut">
              <a:rPr lang="en-GB" smtClean="0"/>
              <a:t>07/12/2015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828061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1" y="27305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07/12/2015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25027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07/12/2015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117201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4"/>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4"/>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61D0F1-45D5-4D36-A5CB-A6F468EAF9B3}" type="datetimeFigureOut">
              <a:rPr lang="en-GB" smtClean="0"/>
              <a:t>07/12/2015</a:t>
            </a:fld>
            <a:endParaRPr lang="en-GB"/>
          </a:p>
        </p:txBody>
      </p:sp>
      <p:sp>
        <p:nvSpPr>
          <p:cNvPr id="5" name="Footer Placeholder 4"/>
          <p:cNvSpPr>
            <a:spLocks noGrp="1"/>
          </p:cNvSpPr>
          <p:nvPr>
            <p:ph type="ftr" sz="quarter" idx="3"/>
          </p:nvPr>
        </p:nvSpPr>
        <p:spPr>
          <a:xfrm>
            <a:off x="3124200" y="6356354"/>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4"/>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DEC8EC-0F4B-4CDB-8AC0-556EC31B66C3}" type="slidenum">
              <a:rPr lang="en-GB" smtClean="0"/>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panose="020B0604020202020204" pitchFamily="34" charset="0"/>
              </a:rPr>
              <a:t>CMA Data Classification: Internal</a:t>
            </a:r>
            <a:endParaRPr lang="en-GB" sz="850" b="0" i="0" u="none" baseline="0">
              <a:solidFill>
                <a:srgbClr val="000000"/>
              </a:solidFill>
              <a:latin typeface="microsoft sans serif" panose="020B0604020202020204" pitchFamily="34" charset="0"/>
            </a:endParaRPr>
          </a:p>
        </p:txBody>
      </p:sp>
    </p:spTree>
    <p:extLst>
      <p:ext uri="{BB962C8B-B14F-4D97-AF65-F5344CB8AC3E}">
        <p14:creationId xmlns:p14="http://schemas.microsoft.com/office/powerpoint/2010/main" val="753711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7.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8.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9.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0.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20080" y="1388372"/>
            <a:ext cx="7772400" cy="1470025"/>
          </a:xfrm>
        </p:spPr>
        <p:txBody>
          <a:bodyPr>
            <a:normAutofit/>
          </a:bodyPr>
          <a:lstStyle/>
          <a:p>
            <a:pPr rtl="1"/>
            <a:r>
              <a:rPr lang="ar-KW" sz="3600" b="1" dirty="0" smtClean="0">
                <a:solidFill>
                  <a:srgbClr val="8C8A26"/>
                </a:solidFill>
                <a:cs typeface="+mn-cs"/>
              </a:rPr>
              <a:t>ورشة عمل</a:t>
            </a:r>
            <a:r>
              <a:rPr lang="en-US" sz="4800" b="1" dirty="0" smtClean="0">
                <a:solidFill>
                  <a:srgbClr val="8C8A26"/>
                </a:solidFill>
              </a:rPr>
              <a:t/>
            </a:r>
            <a:br>
              <a:rPr lang="en-US" sz="4800" b="1" dirty="0" smtClean="0">
                <a:solidFill>
                  <a:srgbClr val="8C8A26"/>
                </a:solidFill>
              </a:rPr>
            </a:br>
            <a:endParaRPr lang="en-GB" sz="4800" dirty="0"/>
          </a:p>
        </p:txBody>
      </p:sp>
      <p:sp>
        <p:nvSpPr>
          <p:cNvPr id="3" name="Subtitle 2"/>
          <p:cNvSpPr>
            <a:spLocks noGrp="1"/>
          </p:cNvSpPr>
          <p:nvPr>
            <p:ph type="subTitle" idx="1"/>
          </p:nvPr>
        </p:nvSpPr>
        <p:spPr>
          <a:xfrm>
            <a:off x="1843608" y="2276872"/>
            <a:ext cx="6400800" cy="2616696"/>
          </a:xfrm>
        </p:spPr>
        <p:txBody>
          <a:bodyPr>
            <a:normAutofit fontScale="92500" lnSpcReduction="20000"/>
          </a:bodyPr>
          <a:lstStyle/>
          <a:p>
            <a:r>
              <a:rPr lang="ar-KW" sz="4300" b="1" dirty="0">
                <a:solidFill>
                  <a:srgbClr val="1F497D"/>
                </a:solidFill>
                <a:cs typeface="Times New Roman"/>
              </a:rPr>
              <a:t>اللائحة الجديدة: </a:t>
            </a:r>
            <a:r>
              <a:rPr lang="ar-KW" sz="4300" b="1" dirty="0" smtClean="0">
                <a:solidFill>
                  <a:srgbClr val="1F497D"/>
                </a:solidFill>
                <a:cs typeface="Times New Roman"/>
              </a:rPr>
              <a:t>الأحكام العامة للإفصاح والإفصاح عن المعلومات الجوهرية</a:t>
            </a:r>
            <a:endParaRPr lang="ar-KW" sz="4300" b="1" dirty="0">
              <a:solidFill>
                <a:srgbClr val="1F497D"/>
              </a:solidFill>
              <a:cs typeface="Times New Roman"/>
            </a:endParaRPr>
          </a:p>
          <a:p>
            <a:r>
              <a:rPr lang="ar-KW" sz="3600" b="1" dirty="0" smtClean="0">
                <a:solidFill>
                  <a:srgbClr val="1F497D"/>
                </a:solidFill>
                <a:cs typeface="Times New Roman"/>
              </a:rPr>
              <a:t>إدارة الإفصاح</a:t>
            </a:r>
          </a:p>
          <a:p>
            <a:pPr rtl="1"/>
            <a:r>
              <a:rPr lang="ar-KW" sz="2800" b="1" dirty="0" smtClean="0">
                <a:solidFill>
                  <a:srgbClr val="1F497D"/>
                </a:solidFill>
                <a:cs typeface="Times New Roman"/>
              </a:rPr>
              <a:t> التاريخ 7 ديسمبر 2015</a:t>
            </a:r>
          </a:p>
        </p:txBody>
      </p:sp>
      <p:pic>
        <p:nvPicPr>
          <p:cNvPr id="6" name="Picture 5" descr="Picture 3.png"/>
          <p:cNvPicPr>
            <a:picLocks noChangeAspect="1"/>
          </p:cNvPicPr>
          <p:nvPr/>
        </p:nvPicPr>
        <p:blipFill rotWithShape="1">
          <a:blip r:embed="rId2" cstate="print"/>
          <a:srcRect r="75690"/>
          <a:stretch/>
        </p:blipFill>
        <p:spPr>
          <a:xfrm>
            <a:off x="3" y="0"/>
            <a:ext cx="2222937" cy="6858000"/>
          </a:xfrm>
          <a:prstGeom prst="rect">
            <a:avLst/>
          </a:prstGeom>
          <a:ln w="28575">
            <a:noFill/>
          </a:ln>
        </p:spPr>
      </p:pic>
    </p:spTree>
    <p:extLst>
      <p:ext uri="{BB962C8B-B14F-4D97-AF65-F5344CB8AC3E}">
        <p14:creationId xmlns:p14="http://schemas.microsoft.com/office/powerpoint/2010/main" val="18012475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Arial"/>
              </a:rPr>
              <a:t>3) تفاصيل التغييرات الجوهرية</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10</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2" name="Content Placeholder 4"/>
          <p:cNvGraphicFramePr>
            <a:graphicFrameLocks noGrp="1"/>
          </p:cNvGraphicFramePr>
          <p:nvPr>
            <p:ph idx="1"/>
            <p:extLst>
              <p:ext uri="{D42A27DB-BD31-4B8C-83A1-F6EECF244321}">
                <p14:modId xmlns:p14="http://schemas.microsoft.com/office/powerpoint/2010/main" val="1603310858"/>
              </p:ext>
            </p:extLst>
          </p:nvPr>
        </p:nvGraphicFramePr>
        <p:xfrm>
          <a:off x="495300" y="1600206"/>
          <a:ext cx="8039100" cy="4421082"/>
        </p:xfrm>
        <a:graphic>
          <a:graphicData uri="http://schemas.openxmlformats.org/drawingml/2006/table">
            <a:tbl>
              <a:tblPr firstRow="1" bandRow="1">
                <a:tableStyleId>{5C22544A-7EE6-4342-B048-85BDC9FD1C3A}</a:tableStyleId>
              </a:tblPr>
              <a:tblGrid>
                <a:gridCol w="8039100"/>
              </a:tblGrid>
              <a:tr h="381000">
                <a:tc>
                  <a:txBody>
                    <a:bodyPr/>
                    <a:lstStyle/>
                    <a:p>
                      <a:pPr marL="0" marR="0" lvl="0" indent="0" algn="justLow" defTabSz="914400" rtl="1" eaLnBrk="1" fontAlgn="auto" latinLnBrk="0" hangingPunct="1">
                        <a:lnSpc>
                          <a:spcPct val="100000"/>
                        </a:lnSpc>
                        <a:spcBef>
                          <a:spcPts val="0"/>
                        </a:spcBef>
                        <a:spcAft>
                          <a:spcPts val="0"/>
                        </a:spcAft>
                        <a:buClrTx/>
                        <a:buSzTx/>
                        <a:buFontTx/>
                        <a:buNone/>
                        <a:tabLst/>
                        <a:defRPr/>
                      </a:pPr>
                      <a:r>
                        <a:rPr lang="ar-KW" sz="2400" b="1" kern="1200" dirty="0" smtClean="0">
                          <a:solidFill>
                            <a:schemeClr val="tx1"/>
                          </a:solidFill>
                          <a:latin typeface="+mn-lt"/>
                          <a:ea typeface="+mn-ea"/>
                          <a:cs typeface="+mn-cs"/>
                        </a:rPr>
                        <a:t>تحديد الأحوال</a:t>
                      </a:r>
                      <a:r>
                        <a:rPr lang="ar-KW" sz="2400" b="1" kern="1200" baseline="0" dirty="0" smtClean="0">
                          <a:solidFill>
                            <a:schemeClr val="tx1"/>
                          </a:solidFill>
                          <a:latin typeface="+mn-lt"/>
                          <a:ea typeface="+mn-ea"/>
                          <a:cs typeface="+mn-cs"/>
                        </a:rPr>
                        <a:t> التي يتعين الإفصاح فيها عن اجتماعات مجلس الإدارة.</a:t>
                      </a:r>
                      <a:endParaRPr kumimoji="0" lang="ar-KW" sz="2400" b="1" i="0" u="none" strike="noStrike" kern="1200" cap="none" spc="0" normalizeH="0" baseline="0" noProof="0" dirty="0" smtClean="0">
                        <a:ln>
                          <a:noFill/>
                        </a:ln>
                        <a:solidFill>
                          <a:prstClr val="black"/>
                        </a:solidFill>
                        <a:effectLst/>
                        <a:uLnTx/>
                        <a:uFillTx/>
                        <a:latin typeface="+mn-lt"/>
                        <a:cs typeface="+mn-cs"/>
                      </a:endParaRPr>
                    </a:p>
                    <a:p>
                      <a:pPr marL="0" marR="0" lvl="0" indent="0" algn="justLow" defTabSz="914400" rtl="1" eaLnBrk="1" fontAlgn="auto" latinLnBrk="0" hangingPunct="1">
                        <a:lnSpc>
                          <a:spcPct val="100000"/>
                        </a:lnSpc>
                        <a:spcBef>
                          <a:spcPts val="0"/>
                        </a:spcBef>
                        <a:spcAft>
                          <a:spcPts val="0"/>
                        </a:spcAft>
                        <a:buClrTx/>
                        <a:buSzTx/>
                        <a:buFontTx/>
                        <a:buNone/>
                        <a:tabLst/>
                        <a:defRPr/>
                      </a:pPr>
                      <a:r>
                        <a:rPr kumimoji="0" lang="ar-KW" sz="2400" b="1" i="0" u="none" strike="noStrike" kern="1200" cap="none" spc="0" normalizeH="0" baseline="0" noProof="0" dirty="0" smtClean="0">
                          <a:ln>
                            <a:noFill/>
                          </a:ln>
                          <a:solidFill>
                            <a:prstClr val="black"/>
                          </a:solidFill>
                          <a:effectLst/>
                          <a:uLnTx/>
                          <a:uFillTx/>
                          <a:latin typeface="+mn-lt"/>
                          <a:cs typeface="+mn-cs"/>
                        </a:rPr>
                        <a:t>الملحق رقم (10)</a:t>
                      </a:r>
                    </a:p>
                    <a:p>
                      <a:pPr marL="0" marR="0" lvl="0" indent="0" algn="justLow" defTabSz="914400" rtl="1" eaLnBrk="1" fontAlgn="auto" latinLnBrk="0" hangingPunct="1">
                        <a:lnSpc>
                          <a:spcPct val="100000"/>
                        </a:lnSpc>
                        <a:spcBef>
                          <a:spcPts val="0"/>
                        </a:spcBef>
                        <a:spcAft>
                          <a:spcPts val="0"/>
                        </a:spcAft>
                        <a:buClrTx/>
                        <a:buSzTx/>
                        <a:buFontTx/>
                        <a:buNone/>
                        <a:tabLst/>
                        <a:defRPr/>
                      </a:pPr>
                      <a:endParaRPr kumimoji="0" lang="ar-KW" sz="2400" b="1" i="0" u="none" strike="noStrike" kern="1200" cap="none" spc="0" normalizeH="0" baseline="0" noProof="0" dirty="0" smtClean="0">
                        <a:ln>
                          <a:noFill/>
                        </a:ln>
                        <a:solidFill>
                          <a:prstClr val="black"/>
                        </a:solidFill>
                        <a:effectLst/>
                        <a:uLnTx/>
                        <a:uFillTx/>
                        <a:latin typeface="+mn-lt"/>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r h="3232362">
                <a:tc>
                  <a:txBody>
                    <a:bodyPr/>
                    <a:lstStyle/>
                    <a:p>
                      <a:pPr marL="285750" indent="-285750" algn="r" rtl="1">
                        <a:buFont typeface="Arial" charset="0"/>
                        <a:buChar char="•"/>
                      </a:pPr>
                      <a:r>
                        <a:rPr lang="ar-KW" dirty="0" smtClean="0">
                          <a:cs typeface="+mn-cs"/>
                        </a:rPr>
                        <a:t>يجب على الشركة المدرجة أن تفصح</a:t>
                      </a:r>
                      <a:r>
                        <a:rPr lang="ar-KW" baseline="0" dirty="0" smtClean="0">
                          <a:cs typeface="+mn-cs"/>
                        </a:rPr>
                        <a:t> عن اجتماعات مجلس الإدارة في الأحوال التي يتخذ فيها توصيات أو قرارات تتعلق بالأمور التالية:</a:t>
                      </a:r>
                    </a:p>
                    <a:p>
                      <a:pPr marL="800100" lvl="1" indent="-342900" algn="r" rtl="1">
                        <a:buFont typeface="+mj-lt"/>
                        <a:buAutoNum type="arabicPeriod"/>
                      </a:pPr>
                      <a:r>
                        <a:rPr lang="ar-KW" baseline="0" dirty="0" smtClean="0">
                          <a:cs typeface="+mn-cs"/>
                        </a:rPr>
                        <a:t>زيادة أو تخفيض رأس المال.</a:t>
                      </a:r>
                    </a:p>
                    <a:p>
                      <a:pPr marL="800100" lvl="1" indent="-342900" algn="r" rtl="1">
                        <a:buFont typeface="+mj-lt"/>
                        <a:buAutoNum type="arabicPeriod"/>
                      </a:pPr>
                      <a:r>
                        <a:rPr lang="ar-KW" baseline="0" dirty="0" smtClean="0">
                          <a:cs typeface="+mn-cs"/>
                        </a:rPr>
                        <a:t>الاستحواذ على شركة مدرجة، أو الاستحواذ العكسي على شركة غير مدرجة.</a:t>
                      </a:r>
                    </a:p>
                    <a:p>
                      <a:pPr marL="800100" lvl="1" indent="-342900" algn="r" rtl="1">
                        <a:buFont typeface="+mj-lt"/>
                        <a:buAutoNum type="arabicPeriod"/>
                      </a:pPr>
                      <a:r>
                        <a:rPr lang="ar-KW" baseline="0" dirty="0" smtClean="0">
                          <a:cs typeface="+mn-cs"/>
                        </a:rPr>
                        <a:t>الإعلان عن البيانات المالية المرحلية أو السنوية.</a:t>
                      </a:r>
                    </a:p>
                    <a:p>
                      <a:pPr marL="800100" lvl="1" indent="-342900" algn="r" rtl="1">
                        <a:buFont typeface="+mj-lt"/>
                        <a:buAutoNum type="arabicPeriod"/>
                      </a:pPr>
                      <a:r>
                        <a:rPr lang="ar-KW" baseline="0" dirty="0" smtClean="0">
                          <a:cs typeface="+mn-cs"/>
                        </a:rPr>
                        <a:t>الاندماج أو التحول أو الانقسام أو التصفية.</a:t>
                      </a:r>
                    </a:p>
                    <a:p>
                      <a:pPr marL="800100" lvl="1" indent="-342900" algn="r" rtl="1">
                        <a:buFont typeface="+mj-lt"/>
                        <a:buAutoNum type="arabicPeriod"/>
                      </a:pPr>
                      <a:r>
                        <a:rPr lang="ar-KW" baseline="0" dirty="0" smtClean="0">
                          <a:cs typeface="+mn-cs"/>
                        </a:rPr>
                        <a:t>تعديل عقد الشركة.</a:t>
                      </a:r>
                    </a:p>
                    <a:p>
                      <a:pPr marL="800100" lvl="1" indent="-342900" algn="r" rtl="1">
                        <a:buFont typeface="+mj-lt"/>
                        <a:buAutoNum type="arabicPeriod"/>
                      </a:pPr>
                      <a:r>
                        <a:rPr lang="ar-KW" baseline="0" dirty="0" smtClean="0">
                          <a:cs typeface="+mn-cs"/>
                        </a:rPr>
                        <a:t>تغيير مراقب الحسابات.</a:t>
                      </a:r>
                    </a:p>
                    <a:p>
                      <a:pPr marL="800100" lvl="1" indent="-342900" algn="r" rtl="1">
                        <a:buFont typeface="+mj-lt"/>
                        <a:buAutoNum type="arabicPeriod"/>
                      </a:pPr>
                      <a:r>
                        <a:rPr lang="ar-KW" baseline="0" dirty="0" smtClean="0">
                          <a:cs typeface="+mn-cs"/>
                        </a:rPr>
                        <a:t>الإعلان عن الأرباح أو توزيعاتها.</a:t>
                      </a:r>
                    </a:p>
                    <a:p>
                      <a:pPr marL="800100" lvl="1" indent="-342900" algn="r" rtl="1">
                        <a:buFont typeface="+mj-lt"/>
                        <a:buAutoNum type="arabicPeriod"/>
                      </a:pPr>
                      <a:r>
                        <a:rPr lang="ar-KW" baseline="0" dirty="0" smtClean="0">
                          <a:cs typeface="+mn-cs"/>
                        </a:rPr>
                        <a:t>اتخاذ إجراءات قضائية تؤثر على الوضع المالي للشركة المدرجة.</a:t>
                      </a:r>
                    </a:p>
                    <a:p>
                      <a:pPr marL="800100" lvl="1" indent="-342900" algn="r" rtl="1">
                        <a:buFont typeface="+mj-lt"/>
                        <a:buAutoNum type="arabicPeriod"/>
                      </a:pPr>
                      <a:r>
                        <a:rPr lang="ar-KW" baseline="0" dirty="0" smtClean="0">
                          <a:cs typeface="+mn-cs"/>
                        </a:rPr>
                        <a:t>أي صفقة أو عقد أو تصرف مؤثر.</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23396093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Arial"/>
              </a:rPr>
              <a:t>3) تفاصيل التغييرات الجوهرية</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11</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2" name="Content Placeholder 4"/>
          <p:cNvGraphicFramePr>
            <a:graphicFrameLocks noGrp="1"/>
          </p:cNvGraphicFramePr>
          <p:nvPr>
            <p:ph idx="1"/>
            <p:extLst>
              <p:ext uri="{D42A27DB-BD31-4B8C-83A1-F6EECF244321}">
                <p14:modId xmlns:p14="http://schemas.microsoft.com/office/powerpoint/2010/main" val="2842865919"/>
              </p:ext>
            </p:extLst>
          </p:nvPr>
        </p:nvGraphicFramePr>
        <p:xfrm>
          <a:off x="495300" y="1600206"/>
          <a:ext cx="8039100" cy="4672107"/>
        </p:xfrm>
        <a:graphic>
          <a:graphicData uri="http://schemas.openxmlformats.org/drawingml/2006/table">
            <a:tbl>
              <a:tblPr firstRow="1" bandRow="1">
                <a:tableStyleId>{5C22544A-7EE6-4342-B048-85BDC9FD1C3A}</a:tableStyleId>
              </a:tblPr>
              <a:tblGrid>
                <a:gridCol w="8039100"/>
              </a:tblGrid>
              <a:tr h="381000">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KW" sz="2400" b="1" i="0" u="none" strike="noStrike" kern="1200" cap="none" spc="0" normalizeH="0" baseline="0" noProof="0" dirty="0" smtClean="0">
                          <a:ln>
                            <a:noFill/>
                          </a:ln>
                          <a:solidFill>
                            <a:prstClr val="black"/>
                          </a:solidFill>
                          <a:effectLst/>
                          <a:uLnTx/>
                          <a:uFillTx/>
                          <a:latin typeface="+mn-lt"/>
                          <a:ea typeface="+mn-ea"/>
                          <a:cs typeface="+mn-cs"/>
                        </a:rPr>
                        <a:t>استحداث بعض الالتزامات على البورصة فيما يتعلق بالإفصاح والشفافية</a:t>
                      </a:r>
                      <a:endParaRPr kumimoji="0" lang="ar-KW" sz="2400" b="1" i="0" u="none" strike="noStrike" kern="1200" cap="none" spc="0" normalizeH="0" baseline="0" noProof="0" dirty="0" smtClean="0">
                        <a:ln>
                          <a:noFill/>
                        </a:ln>
                        <a:solidFill>
                          <a:prstClr val="black"/>
                        </a:solidFill>
                        <a:effectLst/>
                        <a:uLnTx/>
                        <a:uFillTx/>
                        <a:latin typeface="+mn-lt"/>
                        <a:cs typeface="+mn-cs"/>
                      </a:endParaRP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ar-KW" sz="2400" b="1" i="0" u="none" strike="noStrike" kern="1200" cap="none" spc="0" normalizeH="0" baseline="0" noProof="0" dirty="0" smtClean="0">
                          <a:ln>
                            <a:noFill/>
                          </a:ln>
                          <a:solidFill>
                            <a:prstClr val="black"/>
                          </a:solidFill>
                          <a:effectLst/>
                          <a:uLnTx/>
                          <a:uFillTx/>
                          <a:latin typeface="+mn-lt"/>
                          <a:cs typeface="+mn-cs"/>
                        </a:rPr>
                        <a:t>المادة (1-4) التزامات البورصة</a:t>
                      </a:r>
                    </a:p>
                    <a:p>
                      <a:endParaRPr lang="en-US" dirty="0">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r h="3574827">
                <a:tc>
                  <a:txBody>
                    <a:bodyPr/>
                    <a:lstStyle/>
                    <a:p>
                      <a:pPr marL="285750" indent="-285750" algn="justLow" rtl="1">
                        <a:buFont typeface="Arial" charset="0"/>
                        <a:buChar char="•"/>
                      </a:pPr>
                      <a:endParaRPr lang="ar-KW" dirty="0" smtClean="0">
                        <a:cs typeface="+mn-cs"/>
                      </a:endParaRPr>
                    </a:p>
                    <a:p>
                      <a:pPr marL="285750" indent="-285750" algn="justLow" rtl="1">
                        <a:buFont typeface="Arial" charset="0"/>
                        <a:buChar char="•"/>
                      </a:pPr>
                      <a:r>
                        <a:rPr lang="ar-KW" dirty="0" smtClean="0">
                          <a:cs typeface="+mn-cs"/>
                        </a:rPr>
                        <a:t>في الأحوال التي تقرر فيها البورصة</a:t>
                      </a:r>
                      <a:r>
                        <a:rPr lang="ar-KW" baseline="0" dirty="0" smtClean="0">
                          <a:cs typeface="+mn-cs"/>
                        </a:rPr>
                        <a:t> وقف التداول على ورقة مالية في الحالات المبينة في الكتاب العاشر، تلتزم البورصة بإخطار الهيئة فوراً بقرارها مشفوعاً بالمبررات والأسباب التي بني عليها هذا القرار.</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11848447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Arial"/>
              </a:rPr>
              <a:t>3) تفاصيل التغييرات الجوهرية</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12</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2" name="Content Placeholder 4"/>
          <p:cNvGraphicFramePr>
            <a:graphicFrameLocks noGrp="1"/>
          </p:cNvGraphicFramePr>
          <p:nvPr>
            <p:ph idx="1"/>
            <p:extLst>
              <p:ext uri="{D42A27DB-BD31-4B8C-83A1-F6EECF244321}">
                <p14:modId xmlns:p14="http://schemas.microsoft.com/office/powerpoint/2010/main" val="2366301278"/>
              </p:ext>
            </p:extLst>
          </p:nvPr>
        </p:nvGraphicFramePr>
        <p:xfrm>
          <a:off x="495300" y="1332697"/>
          <a:ext cx="8039100" cy="5120640"/>
        </p:xfrm>
        <a:graphic>
          <a:graphicData uri="http://schemas.openxmlformats.org/drawingml/2006/table">
            <a:tbl>
              <a:tblPr firstRow="1" bandRow="1">
                <a:tableStyleId>{5C22544A-7EE6-4342-B048-85BDC9FD1C3A}</a:tableStyleId>
              </a:tblPr>
              <a:tblGrid>
                <a:gridCol w="8039100"/>
              </a:tblGrid>
              <a:tr h="725084">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KW" sz="1800" b="1" kern="1200" dirty="0" smtClean="0">
                          <a:solidFill>
                            <a:schemeClr val="tx1"/>
                          </a:solidFill>
                          <a:latin typeface="+mn-lt"/>
                          <a:ea typeface="+mn-ea"/>
                          <a:cs typeface="+mn-cs"/>
                        </a:rPr>
                        <a:t>تعديل متطلبات</a:t>
                      </a:r>
                      <a:r>
                        <a:rPr lang="ar-KW" sz="1800" b="1" kern="1200" baseline="0" dirty="0" smtClean="0">
                          <a:solidFill>
                            <a:schemeClr val="tx1"/>
                          </a:solidFill>
                          <a:latin typeface="+mn-lt"/>
                          <a:ea typeface="+mn-ea"/>
                          <a:cs typeface="+mn-cs"/>
                        </a:rPr>
                        <a:t> </a:t>
                      </a:r>
                      <a:r>
                        <a:rPr lang="ar-KW" sz="1800" b="1" kern="1200" dirty="0" smtClean="0">
                          <a:solidFill>
                            <a:schemeClr val="tx1"/>
                          </a:solidFill>
                          <a:latin typeface="+mn-lt"/>
                          <a:ea typeface="+mn-ea"/>
                          <a:cs typeface="+mn-cs"/>
                        </a:rPr>
                        <a:t>الإفصاح</a:t>
                      </a:r>
                      <a:r>
                        <a:rPr lang="ar-KW" sz="1800" b="1" kern="1200" baseline="0" dirty="0" smtClean="0">
                          <a:solidFill>
                            <a:schemeClr val="tx1"/>
                          </a:solidFill>
                          <a:latin typeface="+mn-lt"/>
                          <a:ea typeface="+mn-ea"/>
                          <a:cs typeface="+mn-cs"/>
                        </a:rPr>
                        <a:t> عن الأثر على المركز المالي الناتج عن المعلومة الجوهرية وإضافة بعض الحالات الواجب الإفصاح عنها</a:t>
                      </a:r>
                      <a:endParaRPr kumimoji="0" lang="ar-KW" sz="1800" b="1" i="0" u="none" strike="noStrike" kern="1200" cap="none" spc="0" normalizeH="0" baseline="0" noProof="0" dirty="0" smtClean="0">
                        <a:ln>
                          <a:noFill/>
                        </a:ln>
                        <a:solidFill>
                          <a:prstClr val="black"/>
                        </a:solidFill>
                        <a:effectLst/>
                        <a:uLnTx/>
                        <a:uFillTx/>
                        <a:latin typeface="+mn-lt"/>
                        <a:cs typeface="+mn-cs"/>
                      </a:endParaRP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ar-KW" sz="1800" b="1" i="0" u="none" strike="noStrike" kern="1200" cap="none" spc="0" normalizeH="0" baseline="0" noProof="0" dirty="0" smtClean="0">
                          <a:ln>
                            <a:noFill/>
                          </a:ln>
                          <a:solidFill>
                            <a:prstClr val="black"/>
                          </a:solidFill>
                          <a:effectLst/>
                          <a:uLnTx/>
                          <a:uFillTx/>
                          <a:latin typeface="+mn-lt"/>
                          <a:cs typeface="+mn-cs"/>
                        </a:rPr>
                        <a:t>المادة (4-1) تعريف المعلومة الجوهرية</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r h="4147921">
                <a:tc>
                  <a:txBody>
                    <a:bodyPr/>
                    <a:lstStyle/>
                    <a:p>
                      <a:pPr marL="285750" indent="-285750" algn="justLow" rtl="1">
                        <a:buFont typeface="Arial" charset="0"/>
                        <a:buChar char="•"/>
                      </a:pPr>
                      <a:r>
                        <a:rPr lang="ar-KW" dirty="0" smtClean="0">
                          <a:cs typeface="+mn-cs"/>
                        </a:rPr>
                        <a:t>تم استثناء الإفصاح عن الأثر المالي</a:t>
                      </a:r>
                      <a:r>
                        <a:rPr lang="ar-KW" baseline="0" dirty="0" smtClean="0">
                          <a:cs typeface="+mn-cs"/>
                        </a:rPr>
                        <a:t> المتوقع للمعلومة الجوهرية وذلك بالنسبة</a:t>
                      </a:r>
                      <a:r>
                        <a:rPr lang="ar-KW" dirty="0" smtClean="0">
                          <a:cs typeface="+mn-cs"/>
                        </a:rPr>
                        <a:t> للآثار التي لايمكن توقعها أو قياسها، وكذلك الإفصاح عن الأرباح المتوقعة للمناقصات والممارسات وما يشابهها من عقود، والتي يترتب على الإفصاح عن أثرها إلحاق الضرر بالشركة المدرجة</a:t>
                      </a:r>
                      <a:r>
                        <a:rPr lang="ar-KW" baseline="0" dirty="0" smtClean="0">
                          <a:cs typeface="+mn-cs"/>
                        </a:rPr>
                        <a:t> ، على أن تقوم الشركة المدرجة بتزويد الهيئة بمبرراتها بشأن الحالات المستثناة من حكم هذه المادة.</a:t>
                      </a:r>
                      <a:endParaRPr lang="ar-KW" dirty="0" smtClean="0">
                        <a:cs typeface="+mn-cs"/>
                      </a:endParaRPr>
                    </a:p>
                    <a:p>
                      <a:pPr marL="285750" indent="-285750" algn="justLow" rtl="1">
                        <a:buFont typeface="Arial" charset="0"/>
                        <a:buChar char="•"/>
                      </a:pPr>
                      <a:r>
                        <a:rPr lang="ar-KW" baseline="0" dirty="0" smtClean="0">
                          <a:cs typeface="+mn-cs"/>
                        </a:rPr>
                        <a:t>تم إضافة الحالات التالية كأمثلة عن الحالات الواجب الإفصاح عنها:</a:t>
                      </a:r>
                    </a:p>
                    <a:p>
                      <a:pPr marL="800100" lvl="1" indent="-342900" algn="justLow" rtl="1">
                        <a:buFont typeface="+mj-lt"/>
                        <a:buAutoNum type="arabicPeriod"/>
                      </a:pPr>
                      <a:r>
                        <a:rPr lang="ar-KW" baseline="0" dirty="0" smtClean="0">
                          <a:cs typeface="+mn-cs"/>
                        </a:rPr>
                        <a:t>موافقة الهيئة على شراء أو بيع أسهم الخزينة فور صدورها.</a:t>
                      </a:r>
                    </a:p>
                    <a:p>
                      <a:pPr marL="800100" lvl="1" indent="-342900" algn="justLow" rtl="1">
                        <a:buFont typeface="+mj-lt"/>
                        <a:buAutoNum type="arabicPeriod"/>
                      </a:pPr>
                      <a:r>
                        <a:rPr lang="ar-KW" baseline="0" dirty="0" smtClean="0">
                          <a:cs typeface="+mn-cs"/>
                        </a:rPr>
                        <a:t>الإفصاح عن الدعوة إلى انعقاد اجتماع الجمعية العامة على أن يتضمن هذا الإفصاح ملخص بنود جدول أعمال الاجتماع.</a:t>
                      </a:r>
                    </a:p>
                    <a:p>
                      <a:pPr marL="800100" lvl="1" indent="-342900" algn="justLow" rtl="1">
                        <a:buFont typeface="+mj-lt"/>
                        <a:buAutoNum type="arabicPeriod"/>
                      </a:pPr>
                      <a:r>
                        <a:rPr lang="ar-KW" baseline="0" dirty="0" smtClean="0">
                          <a:cs typeface="+mn-cs"/>
                        </a:rPr>
                        <a:t>الإفصاح عن الدعوة إلى انعقاد مجلس الإدارة في الحالات الواردة بالملحق رقم (10) من الكتاب العاشر، على أن يتضمن هذا الإفصاح ملخص بنود جدول الأعمال.</a:t>
                      </a:r>
                    </a:p>
                    <a:p>
                      <a:pPr marL="800100" lvl="1" indent="-342900" algn="justLow" rtl="1">
                        <a:buFont typeface="+mj-lt"/>
                        <a:buAutoNum type="arabicPeriod"/>
                      </a:pPr>
                      <a:r>
                        <a:rPr lang="ar-KW" baseline="0" dirty="0" smtClean="0">
                          <a:cs typeface="+mn-cs"/>
                        </a:rPr>
                        <a:t>الإفصاح عن نتائج اجتماع الجمعية العامة أو مجلس الإدارة، والإفصاح في حال تأجيل الاجتماع والأسباب التي دعت إلى هذا التأجيل.</a:t>
                      </a:r>
                    </a:p>
                    <a:p>
                      <a:pPr marL="800100" lvl="1" indent="-342900" algn="justLow" rtl="1">
                        <a:buFont typeface="+mj-lt"/>
                        <a:buAutoNum type="arabicPeriod"/>
                      </a:pPr>
                      <a:r>
                        <a:rPr lang="ar-KW" baseline="0" dirty="0" smtClean="0">
                          <a:cs typeface="+mn-cs"/>
                        </a:rPr>
                        <a:t>الإفصاح عن البيانات المالية (المرحلية والسنوية).</a:t>
                      </a:r>
                    </a:p>
                    <a:p>
                      <a:pPr marL="800100" lvl="1" indent="-342900" algn="justLow" rtl="1">
                        <a:buFont typeface="+mj-lt"/>
                        <a:buAutoNum type="arabicPeriod"/>
                      </a:pPr>
                      <a:r>
                        <a:rPr lang="ar-KW" baseline="0" dirty="0" smtClean="0">
                          <a:cs typeface="+mn-cs"/>
                        </a:rPr>
                        <a:t>الإفصاح عن المعلومات الجوهرية المبينة في الملحق رقم (14) من الكتاب العاشر، بالنسبة للسندات والصكوك المدرجة في البورصة.</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42868175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Arial"/>
              </a:rPr>
              <a:t>3) تفاصيل التغييرات الجوهرية</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13</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2" name="Content Placeholder 4"/>
          <p:cNvGraphicFramePr>
            <a:graphicFrameLocks noGrp="1"/>
          </p:cNvGraphicFramePr>
          <p:nvPr>
            <p:ph idx="1"/>
            <p:extLst>
              <p:ext uri="{D42A27DB-BD31-4B8C-83A1-F6EECF244321}">
                <p14:modId xmlns:p14="http://schemas.microsoft.com/office/powerpoint/2010/main" val="805749033"/>
              </p:ext>
            </p:extLst>
          </p:nvPr>
        </p:nvGraphicFramePr>
        <p:xfrm>
          <a:off x="495300" y="1600210"/>
          <a:ext cx="8039100" cy="4763547"/>
        </p:xfrm>
        <a:graphic>
          <a:graphicData uri="http://schemas.openxmlformats.org/drawingml/2006/table">
            <a:tbl>
              <a:tblPr firstRow="1" bandRow="1">
                <a:tableStyleId>{5C22544A-7EE6-4342-B048-85BDC9FD1C3A}</a:tableStyleId>
              </a:tblPr>
              <a:tblGrid>
                <a:gridCol w="8039100"/>
              </a:tblGrid>
              <a:tr h="381000">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KW" sz="2400" b="1" i="0" u="none" strike="noStrike" kern="1200" cap="none" spc="0" normalizeH="0" baseline="0" noProof="0" dirty="0" smtClean="0">
                          <a:ln>
                            <a:noFill/>
                          </a:ln>
                          <a:solidFill>
                            <a:prstClr val="black"/>
                          </a:solidFill>
                          <a:effectLst/>
                          <a:uLnTx/>
                          <a:uFillTx/>
                          <a:latin typeface="+mn-lt"/>
                          <a:ea typeface="+mn-ea"/>
                          <a:cs typeface="+mn-cs"/>
                        </a:rPr>
                        <a:t>إعادة تنظيم طريقة وتوقيت الإفصاح بالنسبة للشركة المدرجة أوراقها المالية في بورصة أجنبية</a:t>
                      </a:r>
                      <a:endParaRPr kumimoji="0" lang="ar-KW" sz="2400" b="1" i="0" u="none" strike="noStrike" kern="1200" cap="none" spc="0" normalizeH="0" baseline="0" noProof="0" dirty="0" smtClean="0">
                        <a:ln>
                          <a:noFill/>
                        </a:ln>
                        <a:solidFill>
                          <a:prstClr val="black"/>
                        </a:solidFill>
                        <a:effectLst/>
                        <a:uLnTx/>
                        <a:uFillTx/>
                        <a:latin typeface="+mn-lt"/>
                        <a:cs typeface="+mn-cs"/>
                      </a:endParaRP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ar-KW" sz="2400" b="1" i="0" u="none" strike="noStrike" kern="1200" cap="none" spc="0" normalizeH="0" baseline="0" noProof="0" dirty="0" smtClean="0">
                          <a:ln>
                            <a:noFill/>
                          </a:ln>
                          <a:solidFill>
                            <a:prstClr val="black"/>
                          </a:solidFill>
                          <a:effectLst/>
                          <a:uLnTx/>
                          <a:uFillTx/>
                          <a:latin typeface="+mn-lt"/>
                          <a:cs typeface="+mn-cs"/>
                        </a:rPr>
                        <a:t>المادة (4-2) توقيت الإفصاح عن المعلومات الجوهرية</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r h="3574827">
                <a:tc>
                  <a:txBody>
                    <a:bodyPr/>
                    <a:lstStyle/>
                    <a:p>
                      <a:pPr marL="285750" indent="-285750" algn="r" rtl="1">
                        <a:buFont typeface="Arial" charset="0"/>
                        <a:buChar char="•"/>
                      </a:pPr>
                      <a:endParaRPr lang="ar-KW" baseline="0" dirty="0" smtClean="0">
                        <a:cs typeface="+mn-cs"/>
                      </a:endParaRPr>
                    </a:p>
                    <a:p>
                      <a:pPr marL="285750" indent="-285750" algn="justLow" rtl="1">
                        <a:buFont typeface="Arial" charset="0"/>
                        <a:buChar char="•"/>
                      </a:pPr>
                      <a:r>
                        <a:rPr lang="ar-KW" baseline="0" dirty="0" smtClean="0">
                          <a:cs typeface="+mn-cs"/>
                        </a:rPr>
                        <a:t>إذا ما توافرت المعلومة خارج أوقات عمل الهيئة والبورصة، يكون الإفصاح قبل خمسة عشر دقيقة من بدء جلسة التداول التالية من توافر المعلومة الجوهرية.</a:t>
                      </a:r>
                    </a:p>
                    <a:p>
                      <a:pPr marL="0" indent="0" algn="justLow" rtl="1">
                        <a:buFont typeface="Arial" charset="0"/>
                        <a:buNone/>
                      </a:pPr>
                      <a:r>
                        <a:rPr lang="ar-KW" baseline="0" dirty="0" smtClean="0">
                          <a:cs typeface="+mn-cs"/>
                        </a:rPr>
                        <a:t> </a:t>
                      </a:r>
                    </a:p>
                    <a:p>
                      <a:pPr marL="285750" indent="-285750" algn="justLow" rtl="1">
                        <a:buFont typeface="Arial" charset="0"/>
                        <a:buChar char="•"/>
                      </a:pPr>
                      <a:r>
                        <a:rPr lang="ar-KW" baseline="0" dirty="0" smtClean="0">
                          <a:cs typeface="+mn-cs"/>
                        </a:rPr>
                        <a:t>تم إعفاء الشركات المدرجة أوراقها المالية في بورصة أجنبية من نشر الإفصاح في صحيفتين محليتين يوميتين وذلك في حالة الإفصاح في تلك البورصة الأجنبية أوقات الإجازة الرسمية في دولة الكويت، والاكتفاء بالإفصاح قبل خمسة عشر دقيقة على الأقل من بدء جلسة التداول التالية للإجازة الرسمية.</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328645948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Arial"/>
              </a:rPr>
              <a:t>3) تفاصيل التغييرات الجوهرية</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14</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2" name="Content Placeholder 4"/>
          <p:cNvGraphicFramePr>
            <a:graphicFrameLocks noGrp="1"/>
          </p:cNvGraphicFramePr>
          <p:nvPr>
            <p:ph idx="1"/>
            <p:extLst>
              <p:ext uri="{D42A27DB-BD31-4B8C-83A1-F6EECF244321}">
                <p14:modId xmlns:p14="http://schemas.microsoft.com/office/powerpoint/2010/main" val="92812233"/>
              </p:ext>
            </p:extLst>
          </p:nvPr>
        </p:nvGraphicFramePr>
        <p:xfrm>
          <a:off x="495300" y="1600210"/>
          <a:ext cx="8039100" cy="4397787"/>
        </p:xfrm>
        <a:graphic>
          <a:graphicData uri="http://schemas.openxmlformats.org/drawingml/2006/table">
            <a:tbl>
              <a:tblPr firstRow="1" bandRow="1">
                <a:tableStyleId>{5C22544A-7EE6-4342-B048-85BDC9FD1C3A}</a:tableStyleId>
              </a:tblPr>
              <a:tblGrid>
                <a:gridCol w="8039100"/>
              </a:tblGrid>
              <a:tr h="381000">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KW" sz="2400" b="1" kern="1200" baseline="0" dirty="0" smtClean="0">
                          <a:solidFill>
                            <a:schemeClr val="tx1"/>
                          </a:solidFill>
                          <a:latin typeface="+mn-lt"/>
                          <a:ea typeface="+mn-ea"/>
                          <a:cs typeface="+mn-cs"/>
                        </a:rPr>
                        <a:t>وضع آلية جديدة لتأجيل الإفصاح عن المعلومات الجوهرية</a:t>
                      </a:r>
                      <a:endParaRPr kumimoji="0" lang="ar-KW" sz="2400" b="1" i="0" u="none" strike="noStrike" kern="1200" cap="none" spc="0" normalizeH="0" baseline="0" noProof="0" dirty="0" smtClean="0">
                        <a:ln>
                          <a:noFill/>
                        </a:ln>
                        <a:solidFill>
                          <a:prstClr val="black"/>
                        </a:solidFill>
                        <a:effectLst/>
                        <a:uLnTx/>
                        <a:uFillTx/>
                        <a:latin typeface="+mn-lt"/>
                        <a:cs typeface="+mn-cs"/>
                      </a:endParaRP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ar-KW" sz="2400" b="1" i="0" u="none" strike="noStrike" kern="1200" cap="none" spc="0" normalizeH="0" baseline="0" noProof="0" dirty="0" smtClean="0">
                          <a:ln>
                            <a:noFill/>
                          </a:ln>
                          <a:solidFill>
                            <a:prstClr val="black"/>
                          </a:solidFill>
                          <a:effectLst/>
                          <a:uLnTx/>
                          <a:uFillTx/>
                          <a:latin typeface="+mn-lt"/>
                          <a:cs typeface="+mn-cs"/>
                        </a:rPr>
                        <a:t>المادة (4-3) تأجيل الإفصاح عن المعلومات الجوهرية</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r h="3574827">
                <a:tc>
                  <a:txBody>
                    <a:bodyPr/>
                    <a:lstStyle/>
                    <a:p>
                      <a:pPr marL="285750" indent="-285750" algn="r" rtl="1">
                        <a:buFont typeface="Arial" charset="0"/>
                        <a:buChar char="•"/>
                      </a:pPr>
                      <a:endParaRPr lang="ar-KW" dirty="0" smtClean="0">
                        <a:cs typeface="+mn-cs"/>
                      </a:endParaRPr>
                    </a:p>
                    <a:p>
                      <a:pPr marL="285750" indent="-285750" algn="justLow" rtl="1">
                        <a:buFont typeface="Arial" charset="0"/>
                        <a:buChar char="•"/>
                      </a:pPr>
                      <a:r>
                        <a:rPr lang="ar-KW" dirty="0" smtClean="0">
                          <a:cs typeface="+mn-cs"/>
                        </a:rPr>
                        <a:t>أجازت اللائحة الجديدة للشركات المدرجة</a:t>
                      </a:r>
                      <a:r>
                        <a:rPr lang="ar-KW" baseline="0" dirty="0" smtClean="0">
                          <a:cs typeface="+mn-cs"/>
                        </a:rPr>
                        <a:t> تأجيل الإفصاح عن المعلومات الجوهرية (دون أخذ موافقة مسبقة من الهيئة) إذا كان ذلك الإفصاح من شأنه الإضرار بسرية مفاوضات أو إجراءات تمهيدية لصفقة تقوم بها الشركة المدرجة أو أي عملية أخرى، وذلك لحين الوصول إلى اتفاق ملزم بخصوص هذه الصفقة أو العملية ، شريطة ألا يكون التأجيل بغرض التضليل، وأن تتخذ الشركة المدرجة كافة التدابير للحفاظ على السرية.</a:t>
                      </a:r>
                    </a:p>
                    <a:p>
                      <a:pPr marL="0" indent="0" algn="justLow" rtl="1">
                        <a:buFont typeface="Arial" charset="0"/>
                        <a:buNone/>
                      </a:pPr>
                      <a:endParaRPr lang="ar-KW" baseline="0" dirty="0" smtClean="0">
                        <a:cs typeface="+mn-cs"/>
                      </a:endParaRPr>
                    </a:p>
                    <a:p>
                      <a:pPr marL="285750" indent="-285750" algn="justLow" rtl="1">
                        <a:buFont typeface="Arial" charset="0"/>
                        <a:buChar char="•"/>
                      </a:pPr>
                      <a:r>
                        <a:rPr lang="ar-KW" baseline="0" dirty="0" smtClean="0">
                          <a:cs typeface="+mn-cs"/>
                        </a:rPr>
                        <a:t>في حالة قيام  الشركة المدرجة بتأجيل الإفصاح عن المعلومة الجوهرية، فيجب عليها بعد الإفصاح عن تلك المعلومة الجوهرية أن تقدم للهيئة المبررات التي دفعتها لتأجيل الإفصاح، وإذا وجدت الهيئة هذه المبررات غير مقبولة فلها أن تتخذ ضد الشركة الإجراءت التأديبية، ويجوز للشركة المدرجة أن تتشاور مع الهيئة قبل تأجيل الإفصاح للوقوف على مدى صحة تأجيل الإفصاح.</a:t>
                      </a:r>
                      <a:endParaRPr lang="ar-KW" dirty="0" smtClean="0">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157961541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Arial"/>
              </a:rPr>
              <a:t>3) تفاصيل التغييرات الجوهرية</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15</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2" name="Content Placeholder 4"/>
          <p:cNvGraphicFramePr>
            <a:graphicFrameLocks noGrp="1"/>
          </p:cNvGraphicFramePr>
          <p:nvPr>
            <p:ph idx="1"/>
            <p:extLst>
              <p:ext uri="{D42A27DB-BD31-4B8C-83A1-F6EECF244321}">
                <p14:modId xmlns:p14="http://schemas.microsoft.com/office/powerpoint/2010/main" val="1228026799"/>
              </p:ext>
            </p:extLst>
          </p:nvPr>
        </p:nvGraphicFramePr>
        <p:xfrm>
          <a:off x="495300" y="1600210"/>
          <a:ext cx="8039100" cy="4397787"/>
        </p:xfrm>
        <a:graphic>
          <a:graphicData uri="http://schemas.openxmlformats.org/drawingml/2006/table">
            <a:tbl>
              <a:tblPr firstRow="1" bandRow="1">
                <a:tableStyleId>{5C22544A-7EE6-4342-B048-85BDC9FD1C3A}</a:tableStyleId>
              </a:tblPr>
              <a:tblGrid>
                <a:gridCol w="8039100"/>
              </a:tblGrid>
              <a:tr h="381000">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KW" sz="2400" b="1" kern="1200" dirty="0" smtClean="0">
                          <a:solidFill>
                            <a:schemeClr val="tx1"/>
                          </a:solidFill>
                          <a:latin typeface="+mn-lt"/>
                          <a:ea typeface="+mn-ea"/>
                          <a:cs typeface="+mn-cs"/>
                        </a:rPr>
                        <a:t>وضع محددات</a:t>
                      </a:r>
                      <a:r>
                        <a:rPr lang="ar-KW" sz="2400" b="1" kern="1200" baseline="0" dirty="0" smtClean="0">
                          <a:solidFill>
                            <a:schemeClr val="tx1"/>
                          </a:solidFill>
                          <a:latin typeface="+mn-lt"/>
                          <a:ea typeface="+mn-ea"/>
                          <a:cs typeface="+mn-cs"/>
                        </a:rPr>
                        <a:t> جديدة لتنظيم </a:t>
                      </a:r>
                      <a:r>
                        <a:rPr lang="ar-KW" sz="2400" b="1" strike="noStrike" kern="1200" baseline="0" dirty="0" smtClean="0">
                          <a:solidFill>
                            <a:schemeClr val="tx1"/>
                          </a:solidFill>
                          <a:latin typeface="+mn-lt"/>
                          <a:ea typeface="+mn-ea"/>
                          <a:cs typeface="+mn-cs"/>
                        </a:rPr>
                        <a:t>إ</a:t>
                      </a:r>
                      <a:r>
                        <a:rPr lang="ar-KW" sz="2400" b="1" kern="1200" baseline="0" dirty="0" smtClean="0">
                          <a:solidFill>
                            <a:schemeClr val="tx1"/>
                          </a:solidFill>
                          <a:latin typeface="+mn-lt"/>
                          <a:ea typeface="+mn-ea"/>
                          <a:cs typeface="+mn-cs"/>
                        </a:rPr>
                        <a:t>جراءات</a:t>
                      </a:r>
                      <a:r>
                        <a:rPr lang="ar-KW" sz="2400" b="1" kern="1200" baseline="0" dirty="0" smtClean="0">
                          <a:solidFill>
                            <a:srgbClr val="FF0000"/>
                          </a:solidFill>
                          <a:latin typeface="+mn-lt"/>
                          <a:ea typeface="+mn-ea"/>
                          <a:cs typeface="+mn-cs"/>
                        </a:rPr>
                        <a:t> </a:t>
                      </a:r>
                      <a:r>
                        <a:rPr lang="ar-KW" sz="2400" b="1" kern="1200" baseline="0" dirty="0" smtClean="0">
                          <a:solidFill>
                            <a:schemeClr val="tx1"/>
                          </a:solidFill>
                          <a:latin typeface="+mn-lt"/>
                          <a:ea typeface="+mn-ea"/>
                          <a:cs typeface="+mn-cs"/>
                        </a:rPr>
                        <a:t>الإفصاح عن نشاط التداول غير الاعتيادي</a:t>
                      </a:r>
                      <a:endParaRPr kumimoji="0" lang="ar-KW" sz="2400" b="1" i="0" u="none" strike="noStrike" kern="1200" cap="none" spc="0" normalizeH="0" baseline="0" noProof="0" dirty="0" smtClean="0">
                        <a:ln>
                          <a:noFill/>
                        </a:ln>
                        <a:solidFill>
                          <a:prstClr val="black"/>
                        </a:solidFill>
                        <a:effectLst/>
                        <a:uLnTx/>
                        <a:uFillTx/>
                        <a:latin typeface="+mn-lt"/>
                        <a:cs typeface="+mn-cs"/>
                      </a:endParaRP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ar-KW" sz="2400" b="1" i="0" u="none" strike="noStrike" kern="1200" cap="none" spc="0" normalizeH="0" baseline="0" noProof="0" dirty="0" smtClean="0">
                          <a:ln>
                            <a:noFill/>
                          </a:ln>
                          <a:solidFill>
                            <a:prstClr val="black"/>
                          </a:solidFill>
                          <a:effectLst/>
                          <a:uLnTx/>
                          <a:uFillTx/>
                          <a:latin typeface="+mn-lt"/>
                          <a:cs typeface="+mn-cs"/>
                        </a:rPr>
                        <a:t>المادة (4-5) نشاط التداول غير الإعتيادي</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r h="3574827">
                <a:tc>
                  <a:txBody>
                    <a:bodyPr/>
                    <a:lstStyle/>
                    <a:p>
                      <a:pPr marL="285750" indent="-285750" algn="r" rtl="1">
                        <a:buFont typeface="Arial" charset="0"/>
                        <a:buChar char="•"/>
                      </a:pPr>
                      <a:endParaRPr lang="ar-KW" dirty="0" smtClean="0">
                        <a:cs typeface="+mn-cs"/>
                      </a:endParaRPr>
                    </a:p>
                    <a:p>
                      <a:pPr marL="285750" indent="-285750" algn="justLow" rtl="1">
                        <a:buFont typeface="Arial" charset="0"/>
                        <a:buChar char="•"/>
                      </a:pPr>
                      <a:r>
                        <a:rPr lang="ar-KW" dirty="0" smtClean="0">
                          <a:cs typeface="+mn-cs"/>
                        </a:rPr>
                        <a:t>أصبحت مسؤولية</a:t>
                      </a:r>
                      <a:r>
                        <a:rPr lang="ar-KW" baseline="0" dirty="0" smtClean="0">
                          <a:cs typeface="+mn-cs"/>
                        </a:rPr>
                        <a:t> تحديد التداول غير الاعتيادي تقع على عاتق البورصة، بحيث </a:t>
                      </a:r>
                      <a:r>
                        <a:rPr lang="ar-KW" baseline="0" dirty="0" smtClean="0">
                          <a:solidFill>
                            <a:schemeClr val="tx1"/>
                          </a:solidFill>
                          <a:cs typeface="+mn-cs"/>
                        </a:rPr>
                        <a:t>إنه</a:t>
                      </a:r>
                      <a:r>
                        <a:rPr lang="ar-KW" baseline="0" dirty="0" smtClean="0">
                          <a:solidFill>
                            <a:srgbClr val="FF0000"/>
                          </a:solidFill>
                          <a:cs typeface="+mn-cs"/>
                        </a:rPr>
                        <a:t> </a:t>
                      </a:r>
                      <a:r>
                        <a:rPr lang="ar-KW" baseline="0" dirty="0" smtClean="0">
                          <a:cs typeface="+mn-cs"/>
                        </a:rPr>
                        <a:t>في حالة وجود نشاط غير اعتيادي في التداول على الأوراق المالية لشركة مدرجة معينة من ناحية سعر الأوراق المالية أو حجم تداولها، فإنه يتعين على البورصة إخطار هذه الشركة المدرجة بضرورة التعقيب، على أن تقوم تلك الشركة بالتعقيب وفق متطلبات المادة (4-5).</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421931026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Arial"/>
              </a:rPr>
              <a:t>3) تفاصيل التغييرات الجوهرية</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16</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2" name="Content Placeholder 4"/>
          <p:cNvGraphicFramePr>
            <a:graphicFrameLocks noGrp="1"/>
          </p:cNvGraphicFramePr>
          <p:nvPr>
            <p:ph idx="1"/>
            <p:extLst>
              <p:ext uri="{D42A27DB-BD31-4B8C-83A1-F6EECF244321}">
                <p14:modId xmlns:p14="http://schemas.microsoft.com/office/powerpoint/2010/main" val="3010983838"/>
              </p:ext>
            </p:extLst>
          </p:nvPr>
        </p:nvGraphicFramePr>
        <p:xfrm>
          <a:off x="495300" y="1600210"/>
          <a:ext cx="8039100" cy="4397787"/>
        </p:xfrm>
        <a:graphic>
          <a:graphicData uri="http://schemas.openxmlformats.org/drawingml/2006/table">
            <a:tbl>
              <a:tblPr firstRow="1" bandRow="1">
                <a:tableStyleId>{5C22544A-7EE6-4342-B048-85BDC9FD1C3A}</a:tableStyleId>
              </a:tblPr>
              <a:tblGrid>
                <a:gridCol w="8039100"/>
              </a:tblGrid>
              <a:tr h="381000">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KW" sz="2400" b="1" i="0" u="none" strike="noStrike" kern="1200" cap="none" spc="0" normalizeH="0" baseline="0" noProof="0" dirty="0" smtClean="0">
                          <a:ln>
                            <a:noFill/>
                          </a:ln>
                          <a:solidFill>
                            <a:prstClr val="black"/>
                          </a:solidFill>
                          <a:effectLst/>
                          <a:uLnTx/>
                          <a:uFillTx/>
                          <a:latin typeface="+mn-lt"/>
                          <a:ea typeface="+mn-ea"/>
                          <a:cs typeface="+mn-cs"/>
                        </a:rPr>
                        <a:t>اعتماد مجموعة من النماذج يتم استخدامها للإفصاح عن المعلومات الجوهرية </a:t>
                      </a:r>
                      <a:r>
                        <a:rPr kumimoji="0" lang="ar-KW" sz="2400" b="1" i="0" u="none" strike="noStrike" kern="1200" cap="none" spc="0" normalizeH="0" baseline="0" noProof="0" dirty="0" smtClean="0">
                          <a:ln>
                            <a:noFill/>
                          </a:ln>
                          <a:solidFill>
                            <a:prstClr val="black"/>
                          </a:solidFill>
                          <a:effectLst/>
                          <a:uLnTx/>
                          <a:uFillTx/>
                          <a:latin typeface="+mn-lt"/>
                          <a:cs typeface="+mn-cs"/>
                        </a:rPr>
                        <a:t>المادة (4-6) آلية الإفصاح عن المعلومات الجوهرية</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r h="3574827">
                <a:tc>
                  <a:txBody>
                    <a:bodyPr/>
                    <a:lstStyle/>
                    <a:p>
                      <a:pPr marL="285750" indent="-285750" algn="r" rtl="1">
                        <a:buFont typeface="Arial" charset="0"/>
                        <a:buChar char="•"/>
                      </a:pPr>
                      <a:endParaRPr lang="ar-KW" baseline="0" dirty="0" smtClean="0">
                        <a:cs typeface="+mn-cs"/>
                      </a:endParaRPr>
                    </a:p>
                    <a:p>
                      <a:pPr marL="285750" indent="-285750" algn="justLow" rtl="1">
                        <a:buFont typeface="Arial" charset="0"/>
                        <a:buChar char="•"/>
                      </a:pPr>
                      <a:r>
                        <a:rPr lang="ar-KW" baseline="0" dirty="0" smtClean="0">
                          <a:cs typeface="+mn-cs"/>
                        </a:rPr>
                        <a:t>يتم الإفصاح عن المعلومات الجوهرية من خلال قيام الشركة المدرجة بالإفصاح بمخاطبة البورصة والهيئة بالإعلان المتضمن للمعلومات المراد الإفصاح عنها، من خلال تعبئة أحد النماذج الواردة في الملاحق رقم (8)، (9)، (11)، (12)، (13) من الكتاب العاشر «الإفصاح والشفافية»، على أن يتم تزويد إدارة الإفصاح بالهيئة بما يثبت استلام البورصة لموضوع الإعلان.</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367692301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Arial"/>
              </a:rPr>
              <a:t>الملحق رقم (8)</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17</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3" name="Content Placeholder 12"/>
          <p:cNvPicPr>
            <a:picLocks noGrp="1" noChangeAspect="1"/>
          </p:cNvPicPr>
          <p:nvPr>
            <p:ph idx="1"/>
          </p:nvPr>
        </p:nvPicPr>
        <p:blipFill>
          <a:blip r:embed="rId5"/>
          <a:stretch>
            <a:fillRect/>
          </a:stretch>
        </p:blipFill>
        <p:spPr>
          <a:xfrm>
            <a:off x="1835695" y="1600200"/>
            <a:ext cx="5832649" cy="4525963"/>
          </a:xfrm>
          <a:prstGeom prst="rect">
            <a:avLst/>
          </a:prstGeom>
        </p:spPr>
      </p:pic>
    </p:spTree>
    <p:extLst>
      <p:ext uri="{BB962C8B-B14F-4D97-AF65-F5344CB8AC3E}">
        <p14:creationId xmlns:p14="http://schemas.microsoft.com/office/powerpoint/2010/main" val="426114374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Arial"/>
              </a:rPr>
              <a:t>الملحق رقم (9)</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18</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5" name="Content Placeholder 14"/>
          <p:cNvPicPr>
            <a:picLocks noGrp="1" noChangeAspect="1"/>
          </p:cNvPicPr>
          <p:nvPr>
            <p:ph idx="1"/>
          </p:nvPr>
        </p:nvPicPr>
        <p:blipFill>
          <a:blip r:embed="rId5"/>
          <a:stretch>
            <a:fillRect/>
          </a:stretch>
        </p:blipFill>
        <p:spPr>
          <a:xfrm>
            <a:off x="2617816" y="1417638"/>
            <a:ext cx="4114424" cy="4708526"/>
          </a:xfrm>
          <a:prstGeom prst="rect">
            <a:avLst/>
          </a:prstGeom>
        </p:spPr>
      </p:pic>
    </p:spTree>
    <p:extLst>
      <p:ext uri="{BB962C8B-B14F-4D97-AF65-F5344CB8AC3E}">
        <p14:creationId xmlns:p14="http://schemas.microsoft.com/office/powerpoint/2010/main" val="373050419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Arial"/>
              </a:rPr>
              <a:t>الملحق رقم (11)</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19</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5" name="Content Placeholder 4"/>
          <p:cNvPicPr>
            <a:picLocks noGrp="1" noChangeAspect="1"/>
          </p:cNvPicPr>
          <p:nvPr>
            <p:ph idx="1"/>
          </p:nvPr>
        </p:nvPicPr>
        <p:blipFill>
          <a:blip r:embed="rId5"/>
          <a:stretch>
            <a:fillRect/>
          </a:stretch>
        </p:blipFill>
        <p:spPr>
          <a:xfrm>
            <a:off x="2195736" y="1551375"/>
            <a:ext cx="5040560" cy="4469220"/>
          </a:xfrm>
          <a:prstGeom prst="rect">
            <a:avLst/>
          </a:prstGeom>
        </p:spPr>
      </p:pic>
    </p:spTree>
    <p:extLst>
      <p:ext uri="{BB962C8B-B14F-4D97-AF65-F5344CB8AC3E}">
        <p14:creationId xmlns:p14="http://schemas.microsoft.com/office/powerpoint/2010/main" val="26659404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algn="r" rtl="1"/>
            <a:r>
              <a:rPr lang="ar-KW" sz="3200" b="1" dirty="0" smtClean="0">
                <a:solidFill>
                  <a:schemeClr val="tx2"/>
                </a:solidFill>
              </a:rPr>
              <a:t>مقدمــــــــة</a:t>
            </a:r>
            <a:endParaRPr lang="en-US" dirty="0">
              <a:solidFill>
                <a:schemeClr val="tx2"/>
              </a:solidFill>
            </a:endParaRPr>
          </a:p>
        </p:txBody>
      </p:sp>
      <p:sp>
        <p:nvSpPr>
          <p:cNvPr id="3" name="Content Placeholder 2"/>
          <p:cNvSpPr>
            <a:spLocks noGrp="1"/>
          </p:cNvSpPr>
          <p:nvPr>
            <p:ph idx="1"/>
          </p:nvPr>
        </p:nvSpPr>
        <p:spPr>
          <a:xfrm>
            <a:off x="457200" y="1600204"/>
            <a:ext cx="8229600" cy="4525963"/>
          </a:xfrm>
        </p:spPr>
        <p:txBody>
          <a:bodyPr>
            <a:normAutofit/>
          </a:bodyPr>
          <a:lstStyle/>
          <a:p>
            <a:pPr marL="0" lvl="0" indent="0" algn="just" rtl="1" fontAlgn="base">
              <a:spcBef>
                <a:spcPct val="0"/>
              </a:spcBef>
              <a:spcAft>
                <a:spcPts val="600"/>
              </a:spcAft>
              <a:buNone/>
            </a:pPr>
            <a:r>
              <a:rPr lang="ar-KW" sz="2800" dirty="0" smtClean="0">
                <a:solidFill>
                  <a:schemeClr val="tx2"/>
                </a:solidFill>
                <a:latin typeface="Calibri" pitchFamily="34" charset="0"/>
              </a:rPr>
              <a:t>الهدف من هذه الورشة هو التوعية بالأحكام العامة والأحكام الجديدة التي تؤثر على الإفصاح عن المعلومات الجوهرية وفقاً للتعديلات الأخيرة على اللائحة التنفيذية للقانون رقم 7 لسنة 2010 وتعديلاته. </a:t>
            </a:r>
          </a:p>
          <a:p>
            <a:pPr marL="0" lvl="0" indent="0" algn="just" rtl="1" fontAlgn="base">
              <a:spcBef>
                <a:spcPct val="0"/>
              </a:spcBef>
              <a:spcAft>
                <a:spcPts val="600"/>
              </a:spcAft>
              <a:buNone/>
            </a:pPr>
            <a:endParaRPr lang="ar-KW" sz="2800" dirty="0">
              <a:solidFill>
                <a:schemeClr val="tx2"/>
              </a:solidFill>
              <a:latin typeface="Calibri" pitchFamily="34" charset="0"/>
            </a:endParaRPr>
          </a:p>
          <a:p>
            <a:pPr marL="0" lvl="0" indent="0" algn="just" rtl="1" fontAlgn="base">
              <a:spcBef>
                <a:spcPct val="0"/>
              </a:spcBef>
              <a:spcAft>
                <a:spcPts val="600"/>
              </a:spcAft>
              <a:buNone/>
            </a:pPr>
            <a:r>
              <a:rPr lang="ar-KW" sz="2800" dirty="0" smtClean="0">
                <a:solidFill>
                  <a:schemeClr val="tx2"/>
                </a:solidFill>
                <a:latin typeface="Calibri" pitchFamily="34" charset="0"/>
              </a:rPr>
              <a:t>كما تهدف الورشة إلى تعريف الشركات المدرجة على وجه الخصوص بأي إجراءات أو متطلبات إضافية بشأن الإفصاح عن المعلومات الجوهرية ناتجة عن التعديلات الأخيرة على اللائحة التنفيذية. </a:t>
            </a:r>
            <a:endParaRPr lang="ar-KW" sz="2800" dirty="0">
              <a:solidFill>
                <a:schemeClr val="tx2"/>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641313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Arial"/>
              </a:rPr>
              <a:t>الملحق رقم (12)</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20</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5" name="Content Placeholder 4"/>
          <p:cNvPicPr>
            <a:picLocks noGrp="1" noChangeAspect="1"/>
          </p:cNvPicPr>
          <p:nvPr>
            <p:ph idx="1"/>
          </p:nvPr>
        </p:nvPicPr>
        <p:blipFill>
          <a:blip r:embed="rId5"/>
          <a:stretch>
            <a:fillRect/>
          </a:stretch>
        </p:blipFill>
        <p:spPr>
          <a:xfrm>
            <a:off x="1907705" y="1600200"/>
            <a:ext cx="5256584" cy="4525963"/>
          </a:xfrm>
          <a:prstGeom prst="rect">
            <a:avLst/>
          </a:prstGeom>
        </p:spPr>
      </p:pic>
    </p:spTree>
    <p:extLst>
      <p:ext uri="{BB962C8B-B14F-4D97-AF65-F5344CB8AC3E}">
        <p14:creationId xmlns:p14="http://schemas.microsoft.com/office/powerpoint/2010/main" val="188091337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Arial"/>
              </a:rPr>
              <a:t>الملحق رقم (13)</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21</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5" name="Content Placeholder 4"/>
          <p:cNvPicPr>
            <a:picLocks noGrp="1" noChangeAspect="1"/>
          </p:cNvPicPr>
          <p:nvPr>
            <p:ph idx="1"/>
          </p:nvPr>
        </p:nvPicPr>
        <p:blipFill>
          <a:blip r:embed="rId5"/>
          <a:stretch>
            <a:fillRect/>
          </a:stretch>
        </p:blipFill>
        <p:spPr>
          <a:xfrm>
            <a:off x="2123729" y="1628800"/>
            <a:ext cx="4752528" cy="4191769"/>
          </a:xfrm>
          <a:prstGeom prst="rect">
            <a:avLst/>
          </a:prstGeom>
        </p:spPr>
      </p:pic>
    </p:spTree>
    <p:extLst>
      <p:ext uri="{BB962C8B-B14F-4D97-AF65-F5344CB8AC3E}">
        <p14:creationId xmlns:p14="http://schemas.microsoft.com/office/powerpoint/2010/main" val="226424802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Arial"/>
              </a:rPr>
              <a:t>3) تفاصيل التغييرات الجوهرية</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22</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2" name="Content Placeholder 4"/>
          <p:cNvGraphicFramePr>
            <a:graphicFrameLocks noGrp="1"/>
          </p:cNvGraphicFramePr>
          <p:nvPr>
            <p:ph idx="1"/>
            <p:extLst>
              <p:ext uri="{D42A27DB-BD31-4B8C-83A1-F6EECF244321}">
                <p14:modId xmlns:p14="http://schemas.microsoft.com/office/powerpoint/2010/main" val="3816487838"/>
              </p:ext>
            </p:extLst>
          </p:nvPr>
        </p:nvGraphicFramePr>
        <p:xfrm>
          <a:off x="495300" y="1600210"/>
          <a:ext cx="8039100" cy="4421078"/>
        </p:xfrm>
        <a:graphic>
          <a:graphicData uri="http://schemas.openxmlformats.org/drawingml/2006/table">
            <a:tbl>
              <a:tblPr firstRow="1" bandRow="1">
                <a:tableStyleId>{5C22544A-7EE6-4342-B048-85BDC9FD1C3A}</a:tableStyleId>
              </a:tblPr>
              <a:tblGrid>
                <a:gridCol w="8039100"/>
              </a:tblGrid>
              <a:tr h="381000">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KW" sz="2400" b="1" i="0" u="none" strike="noStrike" kern="1200" cap="none" spc="0" normalizeH="0" baseline="0" noProof="0" dirty="0" smtClean="0">
                          <a:ln>
                            <a:noFill/>
                          </a:ln>
                          <a:solidFill>
                            <a:prstClr val="black"/>
                          </a:solidFill>
                          <a:effectLst/>
                          <a:uLnTx/>
                          <a:uFillTx/>
                          <a:latin typeface="+mn-lt"/>
                          <a:ea typeface="+mn-ea"/>
                          <a:cs typeface="+mn-cs"/>
                        </a:rPr>
                        <a:t>تعديل بعض متطلبات نشر المعلومات الجوهرية على الموقع الالكتروني للشركة المدرجة</a:t>
                      </a:r>
                      <a:endParaRPr kumimoji="0" lang="ar-KW" sz="2400" b="1" i="0" u="none" strike="noStrike" kern="1200" cap="none" spc="0" normalizeH="0" baseline="0" noProof="0" dirty="0" smtClean="0">
                        <a:ln>
                          <a:noFill/>
                        </a:ln>
                        <a:solidFill>
                          <a:prstClr val="black"/>
                        </a:solidFill>
                        <a:effectLst/>
                        <a:uLnTx/>
                        <a:uFillTx/>
                        <a:latin typeface="+mn-lt"/>
                        <a:cs typeface="+mn-cs"/>
                      </a:endParaRP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ar-KW" sz="2400" b="1" i="0" u="none" strike="noStrike" kern="1200" cap="none" spc="0" normalizeH="0" baseline="0" noProof="0" dirty="0" smtClean="0">
                          <a:ln>
                            <a:noFill/>
                          </a:ln>
                          <a:solidFill>
                            <a:prstClr val="black"/>
                          </a:solidFill>
                          <a:effectLst/>
                          <a:uLnTx/>
                          <a:uFillTx/>
                          <a:latin typeface="+mn-lt"/>
                          <a:cs typeface="+mn-cs"/>
                        </a:rPr>
                        <a:t>المادة (4-7) نشر المعلومات على الموقع الإلكتروني للشركة المدرجة</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r h="3232358">
                <a:tc>
                  <a:txBody>
                    <a:bodyPr/>
                    <a:lstStyle/>
                    <a:p>
                      <a:pPr marL="285750" lvl="0" indent="-285750" algn="r" rtl="1">
                        <a:buFont typeface="Arial" charset="0"/>
                        <a:buChar char="•"/>
                      </a:pPr>
                      <a:endParaRPr lang="ar-KW" baseline="0" dirty="0" smtClean="0">
                        <a:cs typeface="+mn-cs"/>
                      </a:endParaRPr>
                    </a:p>
                    <a:p>
                      <a:pPr marL="285750" lvl="0" indent="-285750" algn="justLow" rtl="1">
                        <a:buFont typeface="Arial" charset="0"/>
                        <a:buChar char="•"/>
                      </a:pPr>
                      <a:r>
                        <a:rPr lang="ar-KW" baseline="0" dirty="0" smtClean="0">
                          <a:cs typeface="+mn-cs"/>
                        </a:rPr>
                        <a:t>يتعين على الشركة المدرجة أن تقوم بتوفير الإفصاحات عن المعلومات الجوهرية المتعلقة بها على موقعها الإلكتروني، </a:t>
                      </a:r>
                      <a:r>
                        <a:rPr lang="ar-KW" strike="noStrike" baseline="0" dirty="0" smtClean="0">
                          <a:cs typeface="+mn-cs"/>
                        </a:rPr>
                        <a:t>مع</a:t>
                      </a:r>
                      <a:r>
                        <a:rPr lang="en-US" strike="noStrike" baseline="0" dirty="0" smtClean="0">
                          <a:cs typeface="+mn-cs"/>
                        </a:rPr>
                        <a:t> </a:t>
                      </a:r>
                      <a:r>
                        <a:rPr lang="ar-KW" strike="noStrike" baseline="0" dirty="0" smtClean="0">
                          <a:solidFill>
                            <a:schemeClr val="tx1"/>
                          </a:solidFill>
                          <a:cs typeface="+mn-cs"/>
                        </a:rPr>
                        <a:t>الاحتفاظ</a:t>
                      </a:r>
                      <a:r>
                        <a:rPr lang="ar-KW" baseline="0" dirty="0" smtClean="0">
                          <a:solidFill>
                            <a:schemeClr val="tx1"/>
                          </a:solidFill>
                          <a:cs typeface="+mn-cs"/>
                        </a:rPr>
                        <a:t> </a:t>
                      </a:r>
                      <a:r>
                        <a:rPr lang="ar-KW" baseline="0" dirty="0" smtClean="0">
                          <a:cs typeface="+mn-cs"/>
                        </a:rPr>
                        <a:t>بأرشيف على موقعها الإلكتروني لهذه الإفصاحات عن خمس سنوات سابقة، على أن يتاح في جميع الأوقات الاطلاع على هذه الإفصاحات لأي شخص دون مقابل.</a:t>
                      </a:r>
                    </a:p>
                    <a:p>
                      <a:pPr marL="0" lvl="0" indent="0" algn="justLow" rtl="1">
                        <a:buFont typeface="Arial" charset="0"/>
                        <a:buNone/>
                      </a:pPr>
                      <a:endParaRPr lang="ar-KW" baseline="0" dirty="0" smtClean="0">
                        <a:cs typeface="+mn-cs"/>
                      </a:endParaRPr>
                    </a:p>
                    <a:p>
                      <a:pPr marL="285750" lvl="0" indent="-285750" algn="justLow" rtl="1">
                        <a:buFont typeface="Arial" charset="0"/>
                        <a:buChar char="•"/>
                      </a:pPr>
                      <a:r>
                        <a:rPr lang="ar-KW" baseline="0" dirty="0" smtClean="0">
                          <a:cs typeface="+mn-cs"/>
                        </a:rPr>
                        <a:t>يجب على الشركة المدرجة التأكد من عدم الإعلان عن معلومات جوهرية من خلال موقعها الإلكتروني قبل نشر الإفصاح في البورصة.</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248817539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Arial"/>
              </a:rPr>
              <a:t>3) تفاصيل التغييرات الجوهرية</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23</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2" name="Content Placeholder 4"/>
          <p:cNvGraphicFramePr>
            <a:graphicFrameLocks noGrp="1"/>
          </p:cNvGraphicFramePr>
          <p:nvPr>
            <p:ph idx="1"/>
            <p:extLst>
              <p:ext uri="{D42A27DB-BD31-4B8C-83A1-F6EECF244321}">
                <p14:modId xmlns:p14="http://schemas.microsoft.com/office/powerpoint/2010/main" val="2091941161"/>
              </p:ext>
            </p:extLst>
          </p:nvPr>
        </p:nvGraphicFramePr>
        <p:xfrm>
          <a:off x="495300" y="1579592"/>
          <a:ext cx="8039100" cy="4297680"/>
        </p:xfrm>
        <a:graphic>
          <a:graphicData uri="http://schemas.openxmlformats.org/drawingml/2006/table">
            <a:tbl>
              <a:tblPr firstRow="1" bandRow="1">
                <a:tableStyleId>{5C22544A-7EE6-4342-B048-85BDC9FD1C3A}</a:tableStyleId>
              </a:tblPr>
              <a:tblGrid>
                <a:gridCol w="8039100"/>
              </a:tblGrid>
              <a:tr h="381000">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KW" sz="2400" b="1" i="0" u="none" strike="noStrike" kern="1200" cap="none" spc="0" normalizeH="0" baseline="0" noProof="0" dirty="0" smtClean="0">
                          <a:ln>
                            <a:noFill/>
                          </a:ln>
                          <a:solidFill>
                            <a:prstClr val="black"/>
                          </a:solidFill>
                          <a:effectLst/>
                          <a:uLnTx/>
                          <a:uFillTx/>
                          <a:latin typeface="+mn-lt"/>
                          <a:ea typeface="+mn-ea"/>
                          <a:cs typeface="+mn-cs"/>
                        </a:rPr>
                        <a:t>استحداث بعض الالتزامات على البورصة في مجال الإفصاح عن المعلومات الجوهرية</a:t>
                      </a:r>
                      <a:endParaRPr kumimoji="0" lang="ar-KW" sz="2400" b="1" i="0" u="none" strike="noStrike" kern="1200" cap="none" spc="0" normalizeH="0" baseline="0" noProof="0" dirty="0" smtClean="0">
                        <a:ln>
                          <a:noFill/>
                        </a:ln>
                        <a:solidFill>
                          <a:prstClr val="black"/>
                        </a:solidFill>
                        <a:effectLst/>
                        <a:uLnTx/>
                        <a:uFillTx/>
                        <a:latin typeface="+mn-lt"/>
                        <a:cs typeface="+mn-cs"/>
                      </a:endParaRP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ar-KW" sz="2400" b="1" i="0" u="none" strike="noStrike" kern="1200" cap="none" spc="0" normalizeH="0" baseline="0" noProof="0" dirty="0" smtClean="0">
                          <a:ln>
                            <a:noFill/>
                          </a:ln>
                          <a:solidFill>
                            <a:prstClr val="black"/>
                          </a:solidFill>
                          <a:effectLst/>
                          <a:uLnTx/>
                          <a:uFillTx/>
                          <a:latin typeface="+mn-lt"/>
                          <a:cs typeface="+mn-cs"/>
                        </a:rPr>
                        <a:t>المادة (4-8) التزامات البورصة</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r h="3088342">
                <a:tc>
                  <a:txBody>
                    <a:bodyPr/>
                    <a:lstStyle/>
                    <a:p>
                      <a:pPr marL="285750" lvl="0" indent="-285750" algn="r" rtl="1">
                        <a:buFont typeface="Arial" charset="0"/>
                        <a:buChar char="•"/>
                      </a:pPr>
                      <a:endParaRPr lang="ar-KW" baseline="0" dirty="0" smtClean="0">
                        <a:cs typeface="+mn-cs"/>
                      </a:endParaRPr>
                    </a:p>
                    <a:p>
                      <a:pPr marL="285750" lvl="0" indent="-285750" algn="justLow" rtl="1">
                        <a:buFont typeface="Arial" charset="0"/>
                        <a:buChar char="•"/>
                      </a:pPr>
                      <a:r>
                        <a:rPr lang="ar-KW" baseline="0" dirty="0" smtClean="0">
                          <a:cs typeface="+mn-cs"/>
                        </a:rPr>
                        <a:t>تلتزم البورصة بالإعلان - على الفور – عن كل ما يرد إليها من إفصاحات عن معلومات جوهرية بموجب هذا الكتاب. ولا يجوز تعليق أو تأخير أي إفصاح يخص الشركة المدرجة انتظاراً لموافقات الجهات الرسمية.</a:t>
                      </a:r>
                    </a:p>
                    <a:p>
                      <a:pPr marL="0" lvl="0" indent="0" algn="justLow" rtl="1">
                        <a:buFont typeface="Arial" charset="0"/>
                        <a:buNone/>
                      </a:pPr>
                      <a:endParaRPr lang="ar-KW" baseline="0" dirty="0" smtClean="0">
                        <a:cs typeface="+mn-cs"/>
                      </a:endParaRPr>
                    </a:p>
                    <a:p>
                      <a:pPr marL="285750" lvl="0" indent="-285750" algn="justLow" rtl="1">
                        <a:buFont typeface="Arial" charset="0"/>
                        <a:buChar char="•"/>
                      </a:pPr>
                      <a:r>
                        <a:rPr lang="ar-KW" baseline="0" dirty="0" smtClean="0">
                          <a:cs typeface="+mn-cs"/>
                        </a:rPr>
                        <a:t>تلتزم البورصة بعدم إلغاء أي أخبار يتم إدراجها على لوحة الإعلانات والموقع الإلكتروني للبورصة والتي تحتوي على معلومات خاطئة، على أن يتم معالجة ذلك من خلال إعلان خبر جديد يسمى (إعلان تصحيحي) يحتوي على المعلومات الخاطئة وبيان المعلومات الصحيحية، مع إبراز الإعلان الخاطئ بعلامة توضح ذلك، وكذلك شرح أسباب الخطأ في الإعلان، وذلك عن طريق تعبئة النموذج الوارد في الملحق رقم (12) من الكتاب العاشر.</a:t>
                      </a:r>
                    </a:p>
                    <a:p>
                      <a:pPr marL="0" lvl="0" indent="0" algn="justLow" rtl="1">
                        <a:buFont typeface="Arial" charset="0"/>
                        <a:buNone/>
                      </a:pPr>
                      <a:endParaRPr lang="ar-KW" baseline="0" dirty="0" smtClean="0">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263647855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Arial"/>
              </a:rPr>
              <a:t>3) تفاصيل التغييرات الجوهرية</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24</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2" name="Content Placeholder 4"/>
          <p:cNvGraphicFramePr>
            <a:graphicFrameLocks noGrp="1"/>
          </p:cNvGraphicFramePr>
          <p:nvPr>
            <p:ph idx="1"/>
            <p:extLst>
              <p:ext uri="{D42A27DB-BD31-4B8C-83A1-F6EECF244321}">
                <p14:modId xmlns:p14="http://schemas.microsoft.com/office/powerpoint/2010/main" val="1754733245"/>
              </p:ext>
            </p:extLst>
          </p:nvPr>
        </p:nvGraphicFramePr>
        <p:xfrm>
          <a:off x="495300" y="1600210"/>
          <a:ext cx="8039100" cy="4349070"/>
        </p:xfrm>
        <a:graphic>
          <a:graphicData uri="http://schemas.openxmlformats.org/drawingml/2006/table">
            <a:tbl>
              <a:tblPr firstRow="1" bandRow="1">
                <a:tableStyleId>{5C22544A-7EE6-4342-B048-85BDC9FD1C3A}</a:tableStyleId>
              </a:tblPr>
              <a:tblGrid>
                <a:gridCol w="8039100"/>
              </a:tblGrid>
              <a:tr h="381000">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KW" sz="2400" b="1" i="0" u="none" strike="noStrike" kern="1200" cap="none" spc="0" normalizeH="0" baseline="0" noProof="0" dirty="0" smtClean="0">
                          <a:ln>
                            <a:noFill/>
                          </a:ln>
                          <a:solidFill>
                            <a:prstClr val="black"/>
                          </a:solidFill>
                          <a:effectLst/>
                          <a:uLnTx/>
                          <a:uFillTx/>
                          <a:latin typeface="+mn-lt"/>
                          <a:ea typeface="+mn-ea"/>
                          <a:cs typeface="+mn-cs"/>
                        </a:rPr>
                        <a:t>تابع: استحداث بعض الالتزامات على البورصة في مجال الإفصاح عن المعلومات الجوهرية</a:t>
                      </a:r>
                      <a:endParaRPr kumimoji="0" lang="ar-KW" sz="2400" b="1" i="0" u="none" strike="noStrike" kern="1200" cap="none" spc="0" normalizeH="0" baseline="0" noProof="0" dirty="0" smtClean="0">
                        <a:ln>
                          <a:noFill/>
                        </a:ln>
                        <a:solidFill>
                          <a:prstClr val="black"/>
                        </a:solidFill>
                        <a:effectLst/>
                        <a:uLnTx/>
                        <a:uFillTx/>
                        <a:latin typeface="+mn-lt"/>
                        <a:cs typeface="+mn-cs"/>
                      </a:endParaRP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ar-KW" sz="2400" b="1" i="0" u="none" strike="noStrike" kern="1200" cap="none" spc="0" normalizeH="0" baseline="0" noProof="0" dirty="0" smtClean="0">
                          <a:ln>
                            <a:noFill/>
                          </a:ln>
                          <a:solidFill>
                            <a:prstClr val="black"/>
                          </a:solidFill>
                          <a:effectLst/>
                          <a:uLnTx/>
                          <a:uFillTx/>
                          <a:latin typeface="+mn-lt"/>
                          <a:cs typeface="+mn-cs"/>
                        </a:rPr>
                        <a:t>المادة (4-8) التزامات البورصة</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r h="3160350">
                <a:tc>
                  <a:txBody>
                    <a:bodyPr/>
                    <a:lstStyle/>
                    <a:p>
                      <a:pPr marL="285750" lvl="0" indent="-285750" algn="r" rtl="1">
                        <a:buFont typeface="Arial" charset="0"/>
                        <a:buChar char="•"/>
                      </a:pPr>
                      <a:endParaRPr lang="ar-KW" baseline="0" dirty="0" smtClean="0">
                        <a:cs typeface="+mn-cs"/>
                      </a:endParaRPr>
                    </a:p>
                    <a:p>
                      <a:pPr marL="285750" lvl="0" indent="-285750" algn="justLow" rtl="1">
                        <a:buFont typeface="Arial" charset="0"/>
                        <a:buChar char="•"/>
                      </a:pPr>
                      <a:r>
                        <a:rPr lang="ar-KW" baseline="0" dirty="0" smtClean="0">
                          <a:cs typeface="+mn-cs"/>
                        </a:rPr>
                        <a:t>في حال تم الإفصاح عن أي تطورات عن معلومة جوهرية سبق الإفصاح عنها، تلتزم البورصة بتسمية ذلك  الإفصاح بمسمى (إفصاح مكمل) ويتم الإشارة فيه إلى الإفصاحات السابقة والمتعلقة بذات الموضوع، ويتم ذكر أي تطور حصل على تلك المعلومة الجوهرية، على أن يتضمن ذلك الإفصاح روابط الإفصاحات السابقة لذات الموضوع على الموقع الإلكتروني للبورصة، وذلك عن طريق تعبئة النموذج الوارد في الملحق رقم (13) من الكتاب العاشر.</a:t>
                      </a:r>
                    </a:p>
                    <a:p>
                      <a:pPr marL="0" lvl="0" indent="0" algn="justLow" rtl="1">
                        <a:buFont typeface="Arial" charset="0"/>
                        <a:buNone/>
                      </a:pPr>
                      <a:endParaRPr lang="ar-KW" baseline="0" dirty="0" smtClean="0">
                        <a:cs typeface="+mn-cs"/>
                      </a:endParaRPr>
                    </a:p>
                    <a:p>
                      <a:pPr marL="285750" lvl="0" indent="-285750" algn="justLow" rtl="1">
                        <a:buFont typeface="Arial" charset="0"/>
                        <a:buChar char="•"/>
                      </a:pPr>
                      <a:r>
                        <a:rPr lang="ar-KW" baseline="0" dirty="0" smtClean="0">
                          <a:cs typeface="+mn-cs"/>
                        </a:rPr>
                        <a:t>تلتزم البورصة بعدم تكرار الإعلانات التي تتم في آخر جلسة تداول اليوم السابق في الجلسة التالية، على أن يتم إدراج رابط يومي على الموقع الإلكتروني تحت مسمى (إعلانات الجلسة السابقة) يحتوي على كافة إعلانات الجلسة السابقة، وألا يتم إعادة أي إعلان سابق خارج هذا الرابط.</a:t>
                      </a:r>
                    </a:p>
                    <a:p>
                      <a:pPr marL="0" lvl="0" indent="0" algn="justLow" rtl="1">
                        <a:buFont typeface="Arial" charset="0"/>
                        <a:buNone/>
                      </a:pPr>
                      <a:endParaRPr lang="ar-KW" baseline="0" dirty="0" smtClean="0">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55873010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Arial" charset="0"/>
              </a:rPr>
              <a:t>4) تغييرات أخرى</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25</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p:txBody>
          <a:bodyPr/>
          <a:lstStyle/>
          <a:p>
            <a:pPr marL="285750" lvl="0" indent="-285750" algn="justLow" rtl="1">
              <a:spcBef>
                <a:spcPts val="0"/>
              </a:spcBef>
              <a:buFont typeface="Arial" charset="0"/>
              <a:buChar char="•"/>
            </a:pPr>
            <a:r>
              <a:rPr lang="ar-KW" sz="2400" dirty="0">
                <a:solidFill>
                  <a:prstClr val="black"/>
                </a:solidFill>
              </a:rPr>
              <a:t>إلغاء المادة المتعلقة بالإفصاح </a:t>
            </a:r>
            <a:r>
              <a:rPr lang="ar-KW" sz="2400" dirty="0" smtClean="0"/>
              <a:t>الانتقائي</a:t>
            </a:r>
            <a:r>
              <a:rPr lang="ar-KW" sz="2400" dirty="0" smtClean="0">
                <a:solidFill>
                  <a:srgbClr val="FF0000"/>
                </a:solidFill>
              </a:rPr>
              <a:t> </a:t>
            </a:r>
            <a:r>
              <a:rPr lang="ar-KW" sz="2400" dirty="0">
                <a:solidFill>
                  <a:prstClr val="black"/>
                </a:solidFill>
              </a:rPr>
              <a:t>والواردة في تعليمات الهيئة (السابقة) بشأن الإفصاح عن المعلومات الجوهرية وآلية الإعلان </a:t>
            </a:r>
            <a:r>
              <a:rPr lang="ar-KW" sz="2400" dirty="0" smtClean="0">
                <a:solidFill>
                  <a:prstClr val="black"/>
                </a:solidFill>
              </a:rPr>
              <a:t>عنها.</a:t>
            </a:r>
            <a:endParaRPr lang="ar-KW" sz="2400" dirty="0">
              <a:solidFill>
                <a:prstClr val="black"/>
              </a:solidFill>
            </a:endParaRPr>
          </a:p>
          <a:p>
            <a:endParaRPr lang="en-US" dirty="0"/>
          </a:p>
        </p:txBody>
      </p:sp>
    </p:spTree>
    <p:extLst>
      <p:ext uri="{BB962C8B-B14F-4D97-AF65-F5344CB8AC3E}">
        <p14:creationId xmlns:p14="http://schemas.microsoft.com/office/powerpoint/2010/main" val="166216692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01713" y="2996952"/>
            <a:ext cx="7772400" cy="1470025"/>
          </a:xfrm>
        </p:spPr>
        <p:txBody>
          <a:bodyPr>
            <a:normAutofit/>
          </a:bodyPr>
          <a:lstStyle/>
          <a:p>
            <a:pPr rtl="1"/>
            <a:r>
              <a:rPr lang="ar-KW" sz="6600" b="1" dirty="0" smtClean="0">
                <a:solidFill>
                  <a:srgbClr val="8C8A26"/>
                </a:solidFill>
                <a:cs typeface="+mn-cs"/>
              </a:rPr>
              <a:t>شــكــراً</a:t>
            </a:r>
            <a:endParaRPr lang="en-GB" sz="6600" dirty="0"/>
          </a:p>
        </p:txBody>
      </p:sp>
      <p:pic>
        <p:nvPicPr>
          <p:cNvPr id="6" name="Picture 5" descr="Picture 3.png"/>
          <p:cNvPicPr>
            <a:picLocks noChangeAspect="1"/>
          </p:cNvPicPr>
          <p:nvPr/>
        </p:nvPicPr>
        <p:blipFill rotWithShape="1">
          <a:blip r:embed="rId2" cstate="print"/>
          <a:srcRect r="75690"/>
          <a:stretch/>
        </p:blipFill>
        <p:spPr>
          <a:xfrm>
            <a:off x="3" y="0"/>
            <a:ext cx="2222937" cy="6858000"/>
          </a:xfrm>
          <a:prstGeom prst="rect">
            <a:avLst/>
          </a:prstGeom>
          <a:ln w="28575">
            <a:noFill/>
          </a:ln>
        </p:spPr>
      </p:pic>
    </p:spTree>
    <p:extLst>
      <p:ext uri="{BB962C8B-B14F-4D97-AF65-F5344CB8AC3E}">
        <p14:creationId xmlns:p14="http://schemas.microsoft.com/office/powerpoint/2010/main" val="8473866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algn="r" rtl="1"/>
            <a:r>
              <a:rPr lang="ar-KW" sz="3200" b="1" dirty="0">
                <a:solidFill>
                  <a:schemeClr val="tx2"/>
                </a:solidFill>
                <a:latin typeface="Sakkal Majalla" pitchFamily="2" charset="-78"/>
              </a:rPr>
              <a:t>جدول أعمال الورشة</a:t>
            </a:r>
            <a:endParaRPr lang="en-US" dirty="0">
              <a:solidFill>
                <a:schemeClr val="tx2"/>
              </a:solidFill>
            </a:endParaRPr>
          </a:p>
        </p:txBody>
      </p:sp>
      <p:sp>
        <p:nvSpPr>
          <p:cNvPr id="3" name="Content Placeholder 2"/>
          <p:cNvSpPr>
            <a:spLocks noGrp="1"/>
          </p:cNvSpPr>
          <p:nvPr>
            <p:ph idx="1"/>
          </p:nvPr>
        </p:nvSpPr>
        <p:spPr>
          <a:xfrm>
            <a:off x="457200" y="1600204"/>
            <a:ext cx="8229600" cy="4525963"/>
          </a:xfrm>
        </p:spPr>
        <p:txBody>
          <a:bodyPr>
            <a:normAutofit/>
          </a:bodyPr>
          <a:lstStyle/>
          <a:p>
            <a:pPr marL="0" lvl="0" indent="0" algn="r" rtl="1" fontAlgn="base">
              <a:spcBef>
                <a:spcPct val="0"/>
              </a:spcBef>
              <a:spcAft>
                <a:spcPts val="600"/>
              </a:spcAft>
              <a:buNone/>
            </a:pPr>
            <a:r>
              <a:rPr lang="ar-KW" sz="2800" b="1" dirty="0">
                <a:solidFill>
                  <a:schemeClr val="tx2"/>
                </a:solidFill>
                <a:latin typeface="Calibri" pitchFamily="34" charset="0"/>
              </a:rPr>
              <a:t>مناقشة </a:t>
            </a:r>
            <a:r>
              <a:rPr lang="ar-KW" sz="2800" b="1" dirty="0" smtClean="0">
                <a:solidFill>
                  <a:schemeClr val="tx2"/>
                </a:solidFill>
                <a:latin typeface="Calibri" pitchFamily="34" charset="0"/>
              </a:rPr>
              <a:t>الجوانب التالية المتعلقة باللائحة الجديدة: </a:t>
            </a:r>
            <a:endParaRPr lang="en-US" sz="2800" b="1" dirty="0">
              <a:solidFill>
                <a:schemeClr val="tx2"/>
              </a:solidFill>
              <a:latin typeface="Calibri" pitchFamily="34" charset="0"/>
            </a:endParaRPr>
          </a:p>
          <a:p>
            <a:pPr marL="0" lvl="0" indent="0" algn="r" rtl="1" fontAlgn="base">
              <a:spcBef>
                <a:spcPct val="0"/>
              </a:spcBef>
              <a:spcAft>
                <a:spcPts val="600"/>
              </a:spcAft>
              <a:buNone/>
            </a:pPr>
            <a:endParaRPr lang="ar-KW" sz="1200" dirty="0">
              <a:solidFill>
                <a:schemeClr val="tx2"/>
              </a:solidFill>
              <a:latin typeface="Calibri" pitchFamily="34" charset="0"/>
              <a:cs typeface="Times New Roman"/>
            </a:endParaRPr>
          </a:p>
          <a:p>
            <a:pPr lvl="0" algn="r" rtl="1" fontAlgn="base">
              <a:spcBef>
                <a:spcPct val="0"/>
              </a:spcBef>
              <a:spcAft>
                <a:spcPts val="600"/>
              </a:spcAft>
              <a:buFont typeface="+mj-lt"/>
              <a:buAutoNum type="arabicPeriod"/>
            </a:pPr>
            <a:r>
              <a:rPr lang="ar-KW" sz="2800" dirty="0" smtClean="0">
                <a:solidFill>
                  <a:schemeClr val="tx2"/>
                </a:solidFill>
                <a:latin typeface="Calibri" pitchFamily="34" charset="0"/>
              </a:rPr>
              <a:t>الكتاب المتعلق بموضوع الورشة.</a:t>
            </a:r>
          </a:p>
          <a:p>
            <a:pPr lvl="0" algn="r" rtl="1" fontAlgn="base">
              <a:spcBef>
                <a:spcPct val="0"/>
              </a:spcBef>
              <a:spcAft>
                <a:spcPts val="600"/>
              </a:spcAft>
              <a:buFont typeface="+mj-lt"/>
              <a:buAutoNum type="arabicPeriod"/>
            </a:pPr>
            <a:r>
              <a:rPr lang="ar-KW" sz="2800" dirty="0" smtClean="0">
                <a:solidFill>
                  <a:schemeClr val="tx2"/>
                </a:solidFill>
                <a:latin typeface="Calibri" pitchFamily="34" charset="0"/>
              </a:rPr>
              <a:t>التغييرات الجوهرية بشأن الأحكام العامة والإفصاح عن المعلومات الجوهرية.</a:t>
            </a:r>
          </a:p>
          <a:p>
            <a:pPr lvl="0" algn="r" rtl="1" fontAlgn="base">
              <a:spcBef>
                <a:spcPct val="0"/>
              </a:spcBef>
              <a:spcAft>
                <a:spcPts val="600"/>
              </a:spcAft>
              <a:buFont typeface="+mj-lt"/>
              <a:buAutoNum type="arabicPeriod"/>
            </a:pPr>
            <a:r>
              <a:rPr lang="ar-KW" sz="2800" dirty="0" smtClean="0">
                <a:solidFill>
                  <a:schemeClr val="tx2"/>
                </a:solidFill>
                <a:latin typeface="Calibri" pitchFamily="34" charset="0"/>
              </a:rPr>
              <a:t>تفاصيل التغييرات الجوهرية.</a:t>
            </a:r>
          </a:p>
          <a:p>
            <a:pPr lvl="0" algn="r" rtl="1" fontAlgn="base">
              <a:spcBef>
                <a:spcPct val="0"/>
              </a:spcBef>
              <a:spcAft>
                <a:spcPts val="600"/>
              </a:spcAft>
              <a:buFont typeface="+mj-lt"/>
              <a:buAutoNum type="arabicPeriod"/>
            </a:pPr>
            <a:r>
              <a:rPr lang="ar-KW" sz="2800" dirty="0" smtClean="0">
                <a:solidFill>
                  <a:schemeClr val="tx2"/>
                </a:solidFill>
                <a:latin typeface="Calibri" pitchFamily="34" charset="0"/>
              </a:rPr>
              <a:t>التغييرات الأخرى.</a:t>
            </a:r>
          </a:p>
        </p:txBody>
      </p:sp>
      <p:sp>
        <p:nvSpPr>
          <p:cNvPr id="4" name="Slide Number Placeholder 3"/>
          <p:cNvSpPr>
            <a:spLocks noGrp="1"/>
          </p:cNvSpPr>
          <p:nvPr>
            <p:ph type="sldNum" sz="quarter" idx="12"/>
          </p:nvPr>
        </p:nvSpPr>
        <p:spPr/>
        <p:txBody>
          <a:bodyPr/>
          <a:lstStyle/>
          <a:p>
            <a:fld id="{2E51A151-84BD-4E71-B744-C440629F458B}" type="slidenum">
              <a:rPr lang="en-US" smtClean="0"/>
              <a:pPr/>
              <a:t>3</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541842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200" b="1" dirty="0" smtClean="0">
                <a:solidFill>
                  <a:schemeClr val="tx2"/>
                </a:solidFill>
                <a:latin typeface="Sakkal Majalla" pitchFamily="2" charset="-78"/>
                <a:cs typeface="Arial"/>
              </a:rPr>
              <a:t>1) الكتاب المتعلق بموضوع الورشة</a:t>
            </a:r>
            <a:endParaRPr lang="en-US" sz="32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4</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2" name="Table 11"/>
          <p:cNvGraphicFramePr>
            <a:graphicFrameLocks noGrp="1"/>
          </p:cNvGraphicFramePr>
          <p:nvPr>
            <p:extLst>
              <p:ext uri="{D42A27DB-BD31-4B8C-83A1-F6EECF244321}">
                <p14:modId xmlns:p14="http://schemas.microsoft.com/office/powerpoint/2010/main" val="4269483386"/>
              </p:ext>
            </p:extLst>
          </p:nvPr>
        </p:nvGraphicFramePr>
        <p:xfrm>
          <a:off x="755576" y="1772817"/>
          <a:ext cx="7638995" cy="1656183"/>
        </p:xfrm>
        <a:graphic>
          <a:graphicData uri="http://schemas.openxmlformats.org/drawingml/2006/table">
            <a:tbl>
              <a:tblPr firstRow="1" bandRow="1">
                <a:tableStyleId>{5C22544A-7EE6-4342-B048-85BDC9FD1C3A}</a:tableStyleId>
              </a:tblPr>
              <a:tblGrid>
                <a:gridCol w="1382922"/>
                <a:gridCol w="4609738"/>
                <a:gridCol w="1646335"/>
              </a:tblGrid>
              <a:tr h="450572">
                <a:tc>
                  <a:txBody>
                    <a:bodyPr/>
                    <a:lstStyle/>
                    <a:p>
                      <a:pPr algn="ctr" rtl="1"/>
                      <a:r>
                        <a:rPr lang="ar-KW" sz="1400" b="1" dirty="0" smtClean="0">
                          <a:cs typeface="+mn-cs"/>
                        </a:rPr>
                        <a:t>الفصول المتعلقة بمواضيع الورشة</a:t>
                      </a:r>
                      <a:endParaRPr lang="en-US" sz="1400" b="1" dirty="0">
                        <a:cs typeface="+mn-cs"/>
                      </a:endParaRPr>
                    </a:p>
                  </a:txBody>
                  <a:tcPr>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tx2">
                        <a:lumMod val="50000"/>
                        <a:alpha val="70000"/>
                      </a:schemeClr>
                    </a:solidFill>
                  </a:tcPr>
                </a:tc>
                <a:tc>
                  <a:txBody>
                    <a:bodyPr/>
                    <a:lstStyle/>
                    <a:p>
                      <a:pPr algn="ctr" rtl="1"/>
                      <a:r>
                        <a:rPr lang="ar-KW" sz="1400" b="1" dirty="0" smtClean="0">
                          <a:cs typeface="+mn-cs"/>
                        </a:rPr>
                        <a:t>وصف </a:t>
                      </a:r>
                      <a:endParaRPr lang="en-US" sz="1400" b="1" dirty="0">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tx2">
                        <a:lumMod val="50000"/>
                        <a:alpha val="70000"/>
                      </a:schemeClr>
                    </a:solidFill>
                  </a:tcPr>
                </a:tc>
                <a:tc>
                  <a:txBody>
                    <a:bodyPr/>
                    <a:lstStyle/>
                    <a:p>
                      <a:pPr algn="ctr" rtl="1"/>
                      <a:r>
                        <a:rPr lang="ar-KW" sz="1400" b="1" dirty="0" smtClean="0">
                          <a:cs typeface="+mn-cs"/>
                        </a:rPr>
                        <a:t>المصدر</a:t>
                      </a:r>
                      <a:endParaRPr lang="en-US" sz="1400" b="1" dirty="0">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tx2">
                        <a:lumMod val="50000"/>
                        <a:alpha val="70000"/>
                      </a:schemeClr>
                    </a:solidFill>
                  </a:tcPr>
                </a:tc>
              </a:tr>
              <a:tr h="1138023">
                <a:tc>
                  <a:txBody>
                    <a:bodyPr/>
                    <a:lstStyle/>
                    <a:p>
                      <a:pPr algn="r" rtl="1"/>
                      <a:r>
                        <a:rPr lang="ar-KW" sz="1400" b="1" dirty="0" smtClean="0">
                          <a:cs typeface="+mn-cs"/>
                        </a:rPr>
                        <a:t>الفصل الأول</a:t>
                      </a:r>
                    </a:p>
                    <a:p>
                      <a:pPr algn="r" rtl="1"/>
                      <a:r>
                        <a:rPr lang="ar-KW" sz="1400" b="1" dirty="0" smtClean="0">
                          <a:cs typeface="+mn-cs"/>
                        </a:rPr>
                        <a:t>الفصل</a:t>
                      </a:r>
                      <a:r>
                        <a:rPr lang="ar-KW" sz="1400" b="1" baseline="0" dirty="0" smtClean="0">
                          <a:cs typeface="+mn-cs"/>
                        </a:rPr>
                        <a:t> الرابع</a:t>
                      </a:r>
                      <a:endParaRPr lang="en-US" sz="1400" b="1" dirty="0">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c>
                  <a:txBody>
                    <a:bodyPr/>
                    <a:lstStyle/>
                    <a:p>
                      <a:pPr algn="justLow" rtl="1"/>
                      <a:r>
                        <a:rPr lang="ar-KW" sz="1200" b="1" dirty="0" smtClean="0">
                          <a:cs typeface="+mn-cs"/>
                        </a:rPr>
                        <a:t>يتضمن الكتاب العاشر الأحكام المنظمة للإفصاح والشفافية ويشمل</a:t>
                      </a:r>
                      <a:r>
                        <a:rPr lang="ar-KW" sz="1200" b="1" baseline="0" dirty="0" smtClean="0">
                          <a:cs typeface="+mn-cs"/>
                        </a:rPr>
                        <a:t> ذلك </a:t>
                      </a:r>
                      <a:r>
                        <a:rPr kumimoji="0" lang="ar-KW" sz="1200" b="1" i="0" u="none" strike="noStrike" kern="1200" cap="none" spc="0" normalizeH="0" baseline="0" noProof="0" dirty="0" smtClean="0">
                          <a:ln>
                            <a:noFill/>
                          </a:ln>
                          <a:solidFill>
                            <a:schemeClr val="tx1"/>
                          </a:solidFill>
                          <a:effectLst/>
                          <a:uLnTx/>
                          <a:uFillTx/>
                          <a:latin typeface="+mn-lt"/>
                          <a:ea typeface="+mn-ea"/>
                          <a:cs typeface="+mn-cs"/>
                        </a:rPr>
                        <a:t>شرحا </a:t>
                      </a:r>
                      <a:r>
                        <a:rPr kumimoji="0" lang="ar-KW" sz="1200" b="1" i="0" u="none" strike="noStrike" kern="1200" cap="none" spc="0" normalizeH="0" baseline="0" noProof="0" dirty="0" smtClean="0">
                          <a:ln>
                            <a:noFill/>
                          </a:ln>
                          <a:solidFill>
                            <a:prstClr val="black"/>
                          </a:solidFill>
                          <a:effectLst/>
                          <a:uLnTx/>
                          <a:uFillTx/>
                          <a:latin typeface="+mn-lt"/>
                          <a:ea typeface="+mn-ea"/>
                          <a:cs typeface="+mn-cs"/>
                        </a:rPr>
                        <a:t>لنطاق التطبيق والأحكام العامة المتعلقة بالكتاب، وتنظيم </a:t>
                      </a:r>
                      <a:r>
                        <a:rPr lang="ar-KW" sz="1200" b="1" baseline="0" dirty="0" smtClean="0">
                          <a:cs typeface="+mn-cs"/>
                        </a:rPr>
                        <a:t>الإفصاح عن المصالح</a:t>
                      </a:r>
                      <a:r>
                        <a:rPr lang="ar-KW" sz="1200" b="1" dirty="0" smtClean="0">
                          <a:cs typeface="+mn-cs"/>
                        </a:rPr>
                        <a:t>، بالإضافة</a:t>
                      </a:r>
                      <a:r>
                        <a:rPr lang="ar-KW" sz="1200" b="1" baseline="0" dirty="0" smtClean="0">
                          <a:cs typeface="+mn-cs"/>
                        </a:rPr>
                        <a:t> إلى تنظيم التعامل في الأوراق المالية للأشخاص المطلعين،</a:t>
                      </a:r>
                      <a:r>
                        <a:rPr lang="ar-KW" sz="1200" b="1" dirty="0" smtClean="0">
                          <a:cs typeface="+mn-cs"/>
                        </a:rPr>
                        <a:t> كما يغطي الكتاب كل ما يتعلق</a:t>
                      </a:r>
                      <a:r>
                        <a:rPr lang="ar-KW" sz="1200" b="1" baseline="0" dirty="0" smtClean="0">
                          <a:cs typeface="+mn-cs"/>
                        </a:rPr>
                        <a:t> بالإفصاح عن المعلومات الجوهرية.</a:t>
                      </a:r>
                      <a:endParaRPr lang="ar-KW" sz="1200" b="1" dirty="0" smtClean="0">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KW" sz="1400" b="1" dirty="0" smtClean="0">
                          <a:cs typeface="+mn-cs"/>
                        </a:rPr>
                        <a:t>الكتاب العاشر</a:t>
                      </a:r>
                    </a:p>
                    <a:p>
                      <a:pPr marL="0" marR="0" indent="0" algn="r" defTabSz="914400" rtl="1" eaLnBrk="1" fontAlgn="auto" latinLnBrk="0" hangingPunct="1">
                        <a:lnSpc>
                          <a:spcPct val="100000"/>
                        </a:lnSpc>
                        <a:spcBef>
                          <a:spcPts val="0"/>
                        </a:spcBef>
                        <a:spcAft>
                          <a:spcPts val="0"/>
                        </a:spcAft>
                        <a:buClrTx/>
                        <a:buSzTx/>
                        <a:buFontTx/>
                        <a:buNone/>
                        <a:tabLst/>
                        <a:defRPr/>
                      </a:pPr>
                      <a:r>
                        <a:rPr lang="ar-KW" sz="1400" b="1" dirty="0" smtClean="0">
                          <a:cs typeface="+mn-cs"/>
                        </a:rPr>
                        <a:t>(الإفصاح والشفافية</a:t>
                      </a:r>
                      <a:r>
                        <a:rPr lang="ar-KW" sz="1400" b="1" baseline="0" dirty="0" smtClean="0">
                          <a:cs typeface="+mn-cs"/>
                        </a:rPr>
                        <a:t>)</a:t>
                      </a:r>
                      <a:endParaRPr lang="en-US" sz="1400" b="1" dirty="0" smtClean="0">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23504045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Autofit/>
          </a:bodyPr>
          <a:lstStyle/>
          <a:p>
            <a:pPr lvl="0" algn="r" rtl="1" fontAlgn="base">
              <a:spcAft>
                <a:spcPct val="0"/>
              </a:spcAft>
            </a:pPr>
            <a:r>
              <a:rPr lang="ar-KW" sz="2800" b="1" dirty="0">
                <a:solidFill>
                  <a:schemeClr val="tx2"/>
                </a:solidFill>
                <a:latin typeface="Sakkal Majalla" pitchFamily="2" charset="-78"/>
                <a:cs typeface="Arial"/>
              </a:rPr>
              <a:t>2) التغييرات الجوهرية بشأن الأحكام </a:t>
            </a:r>
            <a:r>
              <a:rPr lang="ar-KW" sz="2800" b="1" dirty="0" smtClean="0">
                <a:solidFill>
                  <a:schemeClr val="tx2"/>
                </a:solidFill>
                <a:latin typeface="Sakkal Majalla" pitchFamily="2" charset="-78"/>
                <a:cs typeface="Arial"/>
              </a:rPr>
              <a:t/>
            </a:r>
            <a:br>
              <a:rPr lang="ar-KW" sz="2800" b="1" dirty="0" smtClean="0">
                <a:solidFill>
                  <a:schemeClr val="tx2"/>
                </a:solidFill>
                <a:latin typeface="Sakkal Majalla" pitchFamily="2" charset="-78"/>
                <a:cs typeface="Arial"/>
              </a:rPr>
            </a:br>
            <a:r>
              <a:rPr lang="ar-KW" sz="2800" b="1" dirty="0" smtClean="0">
                <a:solidFill>
                  <a:schemeClr val="tx2"/>
                </a:solidFill>
                <a:latin typeface="Sakkal Majalla" pitchFamily="2" charset="-78"/>
                <a:cs typeface="Arial"/>
              </a:rPr>
              <a:t>العامة </a:t>
            </a:r>
            <a:r>
              <a:rPr lang="ar-KW" sz="2800" b="1" dirty="0">
                <a:solidFill>
                  <a:schemeClr val="tx2"/>
                </a:solidFill>
                <a:latin typeface="Sakkal Majalla" pitchFamily="2" charset="-78"/>
                <a:cs typeface="Arial"/>
              </a:rPr>
              <a:t>والإفصاح عن المعلومات الجوهرية.</a:t>
            </a:r>
            <a:br>
              <a:rPr lang="ar-KW" sz="2800" b="1" dirty="0">
                <a:solidFill>
                  <a:schemeClr val="tx2"/>
                </a:solidFill>
                <a:latin typeface="Sakkal Majalla" pitchFamily="2" charset="-78"/>
                <a:cs typeface="Arial"/>
              </a:rPr>
            </a:br>
            <a:endParaRPr lang="en-US" sz="28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5</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8" name="Table 7"/>
          <p:cNvGraphicFramePr>
            <a:graphicFrameLocks noGrp="1"/>
          </p:cNvGraphicFramePr>
          <p:nvPr>
            <p:extLst>
              <p:ext uri="{D42A27DB-BD31-4B8C-83A1-F6EECF244321}">
                <p14:modId xmlns:p14="http://schemas.microsoft.com/office/powerpoint/2010/main" val="4054310325"/>
              </p:ext>
            </p:extLst>
          </p:nvPr>
        </p:nvGraphicFramePr>
        <p:xfrm>
          <a:off x="683568" y="1495048"/>
          <a:ext cx="7658188" cy="4410040"/>
        </p:xfrm>
        <a:graphic>
          <a:graphicData uri="http://schemas.openxmlformats.org/drawingml/2006/table">
            <a:tbl>
              <a:tblPr firstRow="1" bandRow="1">
                <a:tableStyleId>{5C22544A-7EE6-4342-B048-85BDC9FD1C3A}</a:tableStyleId>
              </a:tblPr>
              <a:tblGrid>
                <a:gridCol w="3829094"/>
                <a:gridCol w="3829094"/>
              </a:tblGrid>
              <a:tr h="363959">
                <a:tc>
                  <a:txBody>
                    <a:bodyPr/>
                    <a:lstStyle/>
                    <a:p>
                      <a:pPr marL="0" algn="ctr" defTabSz="914400" rtl="1" eaLnBrk="1" latinLnBrk="0" hangingPunct="1"/>
                      <a:r>
                        <a:rPr lang="ar-KW" sz="2000" b="1" kern="1200" dirty="0" smtClean="0">
                          <a:solidFill>
                            <a:schemeClr val="bg1"/>
                          </a:solidFill>
                          <a:latin typeface="+mn-lt"/>
                          <a:ea typeface="+mn-ea"/>
                          <a:cs typeface="+mn-cs"/>
                        </a:rPr>
                        <a:t>الأثر المترتب</a:t>
                      </a:r>
                      <a:endParaRPr lang="en-US" sz="2000" b="1" kern="1200" dirty="0">
                        <a:solidFill>
                          <a:schemeClr val="bg1"/>
                        </a:solidFill>
                        <a:latin typeface="+mn-lt"/>
                        <a:ea typeface="+mn-ea"/>
                        <a:cs typeface="+mn-cs"/>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tx2">
                        <a:lumMod val="50000"/>
                        <a:alpha val="70000"/>
                      </a:schemeClr>
                    </a:solidFill>
                  </a:tcPr>
                </a:tc>
                <a:tc>
                  <a:txBody>
                    <a:bodyPr/>
                    <a:lstStyle/>
                    <a:p>
                      <a:pPr algn="ctr" rtl="1"/>
                      <a:r>
                        <a:rPr lang="ar-KW" sz="2000" b="1" dirty="0" smtClean="0">
                          <a:solidFill>
                            <a:schemeClr val="bg1"/>
                          </a:solidFill>
                          <a:cs typeface="+mn-cs"/>
                        </a:rPr>
                        <a:t>التغيير الجوهري</a:t>
                      </a:r>
                      <a:endParaRPr lang="en-US" sz="2000" b="1" dirty="0">
                        <a:solidFill>
                          <a:schemeClr val="bg1"/>
                        </a:solidFill>
                        <a:cs typeface="+mn-cs"/>
                      </a:endParaRP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tx2">
                        <a:lumMod val="50000"/>
                        <a:alpha val="70000"/>
                      </a:schemeClr>
                    </a:solidFill>
                  </a:tcPr>
                </a:tc>
              </a:tr>
              <a:tr h="531940">
                <a:tc>
                  <a:txBody>
                    <a:bodyPr/>
                    <a:lstStyle/>
                    <a:p>
                      <a:pPr marL="0" algn="justLow" defTabSz="914400" rtl="1" eaLnBrk="1" latinLnBrk="0" hangingPunct="1"/>
                      <a:r>
                        <a:rPr lang="ar-KW" sz="1600" b="1" kern="1200" dirty="0" smtClean="0">
                          <a:solidFill>
                            <a:schemeClr val="tx1"/>
                          </a:solidFill>
                          <a:latin typeface="+mn-lt"/>
                          <a:ea typeface="+mn-ea"/>
                          <a:cs typeface="+mn-cs"/>
                        </a:rPr>
                        <a:t>التزام الأشخاص المعنيين</a:t>
                      </a:r>
                      <a:r>
                        <a:rPr lang="ar-KW" sz="1600" b="1" kern="1200" baseline="0" dirty="0" smtClean="0">
                          <a:solidFill>
                            <a:schemeClr val="tx1"/>
                          </a:solidFill>
                          <a:latin typeface="+mn-lt"/>
                          <a:ea typeface="+mn-ea"/>
                          <a:cs typeface="+mn-cs"/>
                        </a:rPr>
                        <a:t> بأحكام الإفصاح والشفافية.</a:t>
                      </a:r>
                      <a:endParaRPr lang="en-US" sz="1600" b="1" kern="1200" dirty="0">
                        <a:solidFill>
                          <a:schemeClr val="tx1"/>
                        </a:solidFill>
                        <a:latin typeface="+mn-lt"/>
                        <a:ea typeface="+mn-ea"/>
                        <a:cs typeface="+mn-cs"/>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algn="justLow" rtl="1"/>
                      <a:r>
                        <a:rPr lang="ar-KW" sz="1600" b="1" dirty="0" smtClean="0">
                          <a:solidFill>
                            <a:schemeClr val="tx1"/>
                          </a:solidFill>
                          <a:cs typeface="+mn-cs"/>
                        </a:rPr>
                        <a:t>تحديد نطاق تطبيق أحكام</a:t>
                      </a:r>
                      <a:r>
                        <a:rPr lang="ar-KW" sz="1600" b="1" baseline="0" dirty="0" smtClean="0">
                          <a:solidFill>
                            <a:schemeClr val="tx1"/>
                          </a:solidFill>
                          <a:cs typeface="+mn-cs"/>
                        </a:rPr>
                        <a:t> الإفصاح والشفافية.</a:t>
                      </a:r>
                      <a:endParaRPr lang="en-US" sz="1600" b="1" dirty="0">
                        <a:solidFill>
                          <a:schemeClr val="tx1"/>
                        </a:solidFill>
                        <a:cs typeface="+mn-cs"/>
                      </a:endParaRP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r>
              <a:tr h="531940">
                <a:tc>
                  <a:txBody>
                    <a:bodyPr/>
                    <a:lstStyle/>
                    <a:p>
                      <a:pPr marL="0" algn="justLow" defTabSz="914400" rtl="1" eaLnBrk="1" latinLnBrk="0" hangingPunct="1"/>
                      <a:r>
                        <a:rPr lang="ar-KW" sz="1600" b="1" kern="1200" dirty="0" smtClean="0">
                          <a:solidFill>
                            <a:schemeClr val="tx1"/>
                          </a:solidFill>
                          <a:latin typeface="+mn-lt"/>
                          <a:ea typeface="+mn-ea"/>
                          <a:cs typeface="+mn-cs"/>
                        </a:rPr>
                        <a:t>التزام الشركات المدرجة</a:t>
                      </a:r>
                      <a:r>
                        <a:rPr lang="ar-KW" sz="1600" b="1" kern="1200" baseline="0" dirty="0" smtClean="0">
                          <a:solidFill>
                            <a:schemeClr val="tx1"/>
                          </a:solidFill>
                          <a:latin typeface="+mn-lt"/>
                          <a:ea typeface="+mn-ea"/>
                          <a:cs typeface="+mn-cs"/>
                        </a:rPr>
                        <a:t> </a:t>
                      </a:r>
                      <a:r>
                        <a:rPr lang="ar-KW" sz="1600" b="1" kern="1200" dirty="0" smtClean="0">
                          <a:solidFill>
                            <a:schemeClr val="tx1"/>
                          </a:solidFill>
                          <a:latin typeface="+mn-lt"/>
                          <a:ea typeface="+mn-ea"/>
                          <a:cs typeface="+mn-cs"/>
                        </a:rPr>
                        <a:t>بأحكام الفصل الأول من كتاب الإفصاح والشفافية.</a:t>
                      </a:r>
                      <a:endParaRPr lang="en-US" sz="1600" b="1" kern="1200" dirty="0">
                        <a:solidFill>
                          <a:schemeClr val="tx1"/>
                        </a:solidFill>
                        <a:latin typeface="+mn-lt"/>
                        <a:ea typeface="+mn-ea"/>
                        <a:cs typeface="+mn-cs"/>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algn="justLow" rtl="1"/>
                      <a:r>
                        <a:rPr lang="ar-KW" sz="1600" b="1" dirty="0" smtClean="0">
                          <a:solidFill>
                            <a:schemeClr val="tx1"/>
                          </a:solidFill>
                          <a:cs typeface="+mn-cs"/>
                        </a:rPr>
                        <a:t>استحدا</a:t>
                      </a:r>
                      <a:r>
                        <a:rPr lang="ar-KW" sz="1600" b="1" baseline="0" dirty="0" smtClean="0">
                          <a:solidFill>
                            <a:schemeClr val="tx1"/>
                          </a:solidFill>
                          <a:cs typeface="+mn-cs"/>
                        </a:rPr>
                        <a:t>ث بعض الالتزامات على الشركات المدرجة، فيما يتعلق بالإفصاح والشفافية.</a:t>
                      </a:r>
                    </a:p>
                    <a:p>
                      <a:pPr algn="justLow" rtl="1"/>
                      <a:endParaRPr lang="en-US" sz="1600" b="1" dirty="0">
                        <a:solidFill>
                          <a:schemeClr val="tx1"/>
                        </a:solidFill>
                        <a:cs typeface="+mn-cs"/>
                      </a:endParaRP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r>
              <a:tr h="769140">
                <a:tc>
                  <a:txBody>
                    <a:bodyPr/>
                    <a:lstStyle/>
                    <a:p>
                      <a:pPr marL="0" algn="justLow" defTabSz="914400" rtl="1" eaLnBrk="1" latinLnBrk="0" hangingPunct="1"/>
                      <a:r>
                        <a:rPr lang="ar-KW" sz="1600" b="1" kern="1200" dirty="0" smtClean="0">
                          <a:solidFill>
                            <a:schemeClr val="tx1"/>
                          </a:solidFill>
                          <a:latin typeface="+mn-lt"/>
                          <a:ea typeface="+mn-ea"/>
                          <a:cs typeface="+mn-cs"/>
                        </a:rPr>
                        <a:t>التزام</a:t>
                      </a:r>
                      <a:r>
                        <a:rPr lang="ar-KW" sz="1600" b="1" kern="1200" baseline="0" dirty="0" smtClean="0">
                          <a:solidFill>
                            <a:schemeClr val="tx1"/>
                          </a:solidFill>
                          <a:latin typeface="+mn-lt"/>
                          <a:ea typeface="+mn-ea"/>
                          <a:cs typeface="+mn-cs"/>
                        </a:rPr>
                        <a:t> الشركات المدرجة بالإفصاح عن اجتماعات مجلس الإدارة في بعض الحالات.</a:t>
                      </a:r>
                      <a:endParaRPr lang="en-US" sz="1600" b="1" kern="1200" dirty="0">
                        <a:solidFill>
                          <a:schemeClr val="tx1"/>
                        </a:solidFill>
                        <a:latin typeface="+mn-lt"/>
                        <a:ea typeface="+mn-ea"/>
                        <a:cs typeface="+mn-cs"/>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algn="justLow" rtl="1"/>
                      <a:r>
                        <a:rPr lang="ar-KW" sz="1600" b="1" kern="1200" dirty="0" smtClean="0">
                          <a:solidFill>
                            <a:schemeClr val="tx1"/>
                          </a:solidFill>
                          <a:latin typeface="+mn-lt"/>
                          <a:ea typeface="+mn-ea"/>
                          <a:cs typeface="+mn-cs"/>
                        </a:rPr>
                        <a:t>تحديد الأحوال</a:t>
                      </a:r>
                      <a:r>
                        <a:rPr lang="ar-KW" sz="1600" b="1" kern="1200" baseline="0" dirty="0" smtClean="0">
                          <a:solidFill>
                            <a:schemeClr val="tx1"/>
                          </a:solidFill>
                          <a:latin typeface="+mn-lt"/>
                          <a:ea typeface="+mn-ea"/>
                          <a:cs typeface="+mn-cs"/>
                        </a:rPr>
                        <a:t> التي يتعين الإفصاح فيها عن اجتماعات مجلس الإدارة.</a:t>
                      </a:r>
                      <a:endParaRPr lang="en-US" sz="1600" b="1" kern="1200" dirty="0">
                        <a:solidFill>
                          <a:schemeClr val="tx1"/>
                        </a:solidFill>
                        <a:latin typeface="+mn-lt"/>
                        <a:ea typeface="+mn-ea"/>
                        <a:cs typeface="+mn-cs"/>
                      </a:endParaRP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r>
              <a:tr h="720080">
                <a:tc>
                  <a:txBody>
                    <a:bodyPr/>
                    <a:lstStyle/>
                    <a:p>
                      <a:pPr marL="0" marR="0" lvl="0" indent="0" algn="justLow" defTabSz="914400" rtl="1" eaLnBrk="1" fontAlgn="auto" latinLnBrk="0" hangingPunct="1">
                        <a:lnSpc>
                          <a:spcPct val="100000"/>
                        </a:lnSpc>
                        <a:spcBef>
                          <a:spcPts val="0"/>
                        </a:spcBef>
                        <a:spcAft>
                          <a:spcPts val="0"/>
                        </a:spcAft>
                        <a:buClrTx/>
                        <a:buSzTx/>
                        <a:buFontTx/>
                        <a:buNone/>
                        <a:tabLst/>
                        <a:defRPr/>
                      </a:pPr>
                      <a:r>
                        <a:rPr kumimoji="0" lang="ar-KW" sz="1600" b="1" i="0" u="none" strike="noStrike" kern="1200" cap="none" spc="0" normalizeH="0" baseline="0" noProof="0" dirty="0" smtClean="0">
                          <a:ln>
                            <a:noFill/>
                          </a:ln>
                          <a:solidFill>
                            <a:prstClr val="black"/>
                          </a:solidFill>
                          <a:effectLst/>
                          <a:uLnTx/>
                          <a:uFillTx/>
                          <a:latin typeface="+mn-lt"/>
                          <a:ea typeface="+mn-ea"/>
                          <a:cs typeface="+mn-cs"/>
                        </a:rPr>
                        <a:t>التزام البورصة بأحكام الفصل الأول من كتاب الإفصاح والشفافية.</a:t>
                      </a:r>
                      <a:endParaRPr kumimoji="0" lang="en-US" sz="1600" b="1" i="0" u="none" strike="noStrike" kern="1200" cap="none" spc="0" normalizeH="0" baseline="0" noProof="0" dirty="0" smtClean="0">
                        <a:ln>
                          <a:noFill/>
                        </a:ln>
                        <a:solidFill>
                          <a:prstClr val="black"/>
                        </a:solidFill>
                        <a:effectLst/>
                        <a:uLnTx/>
                        <a:uFillTx/>
                        <a:latin typeface="+mn-lt"/>
                        <a:ea typeface="+mn-ea"/>
                        <a:cs typeface="+mn-cs"/>
                      </a:endParaRPr>
                    </a:p>
                    <a:p>
                      <a:pPr marL="0" algn="justLow" defTabSz="914400" rtl="1" eaLnBrk="1" latinLnBrk="0" hangingPunct="1"/>
                      <a:endParaRPr lang="en-US" sz="1600" b="1" kern="1200" dirty="0">
                        <a:solidFill>
                          <a:schemeClr val="tx1"/>
                        </a:solidFill>
                        <a:latin typeface="+mn-lt"/>
                        <a:ea typeface="+mn-ea"/>
                        <a:cs typeface="+mn-cs"/>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marL="0" marR="0" lvl="0" indent="0" algn="justLow" defTabSz="914400" rtl="1" eaLnBrk="1" fontAlgn="auto" latinLnBrk="0" hangingPunct="1">
                        <a:lnSpc>
                          <a:spcPct val="100000"/>
                        </a:lnSpc>
                        <a:spcBef>
                          <a:spcPts val="0"/>
                        </a:spcBef>
                        <a:spcAft>
                          <a:spcPts val="0"/>
                        </a:spcAft>
                        <a:buClrTx/>
                        <a:buSzTx/>
                        <a:buFontTx/>
                        <a:buNone/>
                        <a:tabLst/>
                        <a:defRPr/>
                      </a:pPr>
                      <a:r>
                        <a:rPr kumimoji="0" lang="ar-KW" sz="1600" b="1" i="0" u="none" strike="noStrike" kern="1200" cap="none" spc="0" normalizeH="0" baseline="0" noProof="0" dirty="0" smtClean="0">
                          <a:ln>
                            <a:noFill/>
                          </a:ln>
                          <a:solidFill>
                            <a:prstClr val="black"/>
                          </a:solidFill>
                          <a:effectLst/>
                          <a:uLnTx/>
                          <a:uFillTx/>
                          <a:latin typeface="+mn-lt"/>
                          <a:ea typeface="+mn-ea"/>
                          <a:cs typeface="+mn-cs"/>
                        </a:rPr>
                        <a:t>استحداث بعض الالتزامات على البورصة، فيما يتعلق بالإفصاح والشفافية.</a:t>
                      </a:r>
                    </a:p>
                    <a:p>
                      <a:pPr algn="justLow" rtl="1"/>
                      <a:endParaRPr lang="en-US" sz="1600" b="1" kern="1200" dirty="0">
                        <a:solidFill>
                          <a:schemeClr val="tx1"/>
                        </a:solidFill>
                        <a:latin typeface="+mn-lt"/>
                        <a:ea typeface="+mn-ea"/>
                        <a:cs typeface="+mn-cs"/>
                      </a:endParaRP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r>
              <a:tr h="710951">
                <a:tc>
                  <a:txBody>
                    <a:bodyPr/>
                    <a:lstStyle/>
                    <a:p>
                      <a:pPr marL="0" marR="0" indent="0" algn="justLow" defTabSz="914400" rtl="1" eaLnBrk="1" fontAlgn="auto" latinLnBrk="0" hangingPunct="1">
                        <a:lnSpc>
                          <a:spcPct val="100000"/>
                        </a:lnSpc>
                        <a:spcBef>
                          <a:spcPts val="0"/>
                        </a:spcBef>
                        <a:spcAft>
                          <a:spcPts val="0"/>
                        </a:spcAft>
                        <a:buClrTx/>
                        <a:buSzTx/>
                        <a:buFontTx/>
                        <a:buNone/>
                        <a:tabLst/>
                        <a:defRPr/>
                      </a:pPr>
                      <a:r>
                        <a:rPr lang="ar-KW" sz="1600" b="1" kern="1200" dirty="0" smtClean="0">
                          <a:solidFill>
                            <a:schemeClr val="tx1"/>
                          </a:solidFill>
                          <a:latin typeface="+mn-lt"/>
                          <a:ea typeface="+mn-ea"/>
                          <a:cs typeface="+mn-cs"/>
                        </a:rPr>
                        <a:t>استثناء</a:t>
                      </a:r>
                      <a:r>
                        <a:rPr lang="ar-KW" sz="1600" b="1" kern="1200" baseline="0" dirty="0" smtClean="0">
                          <a:solidFill>
                            <a:schemeClr val="tx1"/>
                          </a:solidFill>
                          <a:latin typeface="+mn-lt"/>
                          <a:ea typeface="+mn-ea"/>
                          <a:cs typeface="+mn-cs"/>
                        </a:rPr>
                        <a:t> بعض الحالات من الإفصاح عن الأثر على المركز المالي.</a:t>
                      </a:r>
                      <a:endParaRPr lang="en-US" sz="1600" b="1" kern="1200" dirty="0" smtClean="0">
                        <a:solidFill>
                          <a:schemeClr val="tx1"/>
                        </a:solidFill>
                        <a:latin typeface="+mn-lt"/>
                        <a:ea typeface="+mn-ea"/>
                        <a:cs typeface="+mn-cs"/>
                      </a:endParaRPr>
                    </a:p>
                    <a:p>
                      <a:pPr marL="0" algn="justLow" defTabSz="914400" rtl="1" eaLnBrk="1" latinLnBrk="0" hangingPunct="1"/>
                      <a:endParaRPr lang="en-US" sz="1600" b="1" kern="1200" dirty="0">
                        <a:solidFill>
                          <a:schemeClr val="tx1"/>
                        </a:solidFill>
                        <a:latin typeface="+mn-lt"/>
                        <a:ea typeface="+mn-ea"/>
                        <a:cs typeface="+mn-cs"/>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KW" sz="1600" b="1" kern="1200" dirty="0" smtClean="0">
                          <a:solidFill>
                            <a:schemeClr val="tx1"/>
                          </a:solidFill>
                          <a:latin typeface="+mn-lt"/>
                          <a:ea typeface="+mn-ea"/>
                          <a:cs typeface="+mn-cs"/>
                        </a:rPr>
                        <a:t>تعديل متطلبات</a:t>
                      </a:r>
                      <a:r>
                        <a:rPr lang="ar-KW" sz="1600" b="1" kern="1200" baseline="0" dirty="0" smtClean="0">
                          <a:solidFill>
                            <a:schemeClr val="tx1"/>
                          </a:solidFill>
                          <a:latin typeface="+mn-lt"/>
                          <a:ea typeface="+mn-ea"/>
                          <a:cs typeface="+mn-cs"/>
                        </a:rPr>
                        <a:t> </a:t>
                      </a:r>
                      <a:r>
                        <a:rPr lang="ar-KW" sz="1600" b="1" kern="1200" dirty="0" smtClean="0">
                          <a:solidFill>
                            <a:schemeClr val="tx1"/>
                          </a:solidFill>
                          <a:latin typeface="+mn-lt"/>
                          <a:ea typeface="+mn-ea"/>
                          <a:cs typeface="+mn-cs"/>
                        </a:rPr>
                        <a:t>الإفصاح</a:t>
                      </a:r>
                      <a:r>
                        <a:rPr lang="ar-KW" sz="1600" b="1" kern="1200" baseline="0" dirty="0" smtClean="0">
                          <a:solidFill>
                            <a:schemeClr val="tx1"/>
                          </a:solidFill>
                          <a:latin typeface="+mn-lt"/>
                          <a:ea typeface="+mn-ea"/>
                          <a:cs typeface="+mn-cs"/>
                        </a:rPr>
                        <a:t> عن الأثر على المركز المالي الناتج عن المعلومة الجوهرية وإضافة بعض الحالات الواجب الإفصاح عنها.</a:t>
                      </a:r>
                      <a:endParaRPr kumimoji="0" lang="ar-KW" sz="1600" b="1" i="0" u="none" strike="noStrike" kern="1200" cap="none" spc="0" normalizeH="0" baseline="0" noProof="0" dirty="0" smtClean="0">
                        <a:ln>
                          <a:noFill/>
                        </a:ln>
                        <a:solidFill>
                          <a:prstClr val="black"/>
                        </a:solidFill>
                        <a:effectLst/>
                        <a:uLnTx/>
                        <a:uFillTx/>
                        <a:latin typeface="+mn-lt"/>
                        <a:cs typeface="+mn-cs"/>
                      </a:endParaRPr>
                    </a:p>
                    <a:p>
                      <a:pPr algn="justLow" rtl="1"/>
                      <a:endParaRPr lang="en-US" sz="1600" b="1" kern="1200" dirty="0">
                        <a:solidFill>
                          <a:schemeClr val="tx1"/>
                        </a:solidFill>
                        <a:latin typeface="+mn-lt"/>
                        <a:ea typeface="+mn-ea"/>
                        <a:cs typeface="+mn-cs"/>
                      </a:endParaRP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r>
            </a:tbl>
          </a:graphicData>
        </a:graphic>
      </p:graphicFrame>
    </p:spTree>
    <p:extLst>
      <p:ext uri="{BB962C8B-B14F-4D97-AF65-F5344CB8AC3E}">
        <p14:creationId xmlns:p14="http://schemas.microsoft.com/office/powerpoint/2010/main" val="19638257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fontScale="90000"/>
          </a:bodyPr>
          <a:lstStyle/>
          <a:p>
            <a:pPr lvl="0" algn="r" rtl="1" fontAlgn="base">
              <a:spcAft>
                <a:spcPct val="0"/>
              </a:spcAft>
            </a:pPr>
            <a:r>
              <a:rPr lang="ar-KW" sz="2800" b="1" dirty="0">
                <a:solidFill>
                  <a:srgbClr val="1F497D"/>
                </a:solidFill>
                <a:latin typeface="Sakkal Majalla" pitchFamily="2" charset="-78"/>
                <a:cs typeface="Arial"/>
              </a:rPr>
              <a:t>2) </a:t>
            </a:r>
            <a:r>
              <a:rPr lang="ar-KW" sz="2800" b="1" dirty="0" smtClean="0">
                <a:solidFill>
                  <a:srgbClr val="1F497D"/>
                </a:solidFill>
                <a:latin typeface="Sakkal Majalla" pitchFamily="2" charset="-78"/>
                <a:cs typeface="Arial"/>
              </a:rPr>
              <a:t>يتبع: التغييرات </a:t>
            </a:r>
            <a:r>
              <a:rPr lang="ar-KW" sz="2800" b="1" dirty="0">
                <a:solidFill>
                  <a:srgbClr val="1F497D"/>
                </a:solidFill>
                <a:latin typeface="Sakkal Majalla" pitchFamily="2" charset="-78"/>
                <a:cs typeface="Arial"/>
              </a:rPr>
              <a:t>الجوهرية بشأن الأحكام </a:t>
            </a:r>
            <a:br>
              <a:rPr lang="ar-KW" sz="2800" b="1" dirty="0">
                <a:solidFill>
                  <a:srgbClr val="1F497D"/>
                </a:solidFill>
                <a:latin typeface="Sakkal Majalla" pitchFamily="2" charset="-78"/>
                <a:cs typeface="Arial"/>
              </a:rPr>
            </a:br>
            <a:r>
              <a:rPr lang="ar-KW" sz="2800" b="1" dirty="0">
                <a:solidFill>
                  <a:srgbClr val="1F497D"/>
                </a:solidFill>
                <a:latin typeface="Sakkal Majalla" pitchFamily="2" charset="-78"/>
                <a:cs typeface="Arial"/>
              </a:rPr>
              <a:t>العامة والإفصاح عن المعلومات الجوهرية.</a:t>
            </a:r>
            <a:br>
              <a:rPr lang="ar-KW" sz="2800" b="1" dirty="0">
                <a:solidFill>
                  <a:srgbClr val="1F497D"/>
                </a:solidFill>
                <a:latin typeface="Sakkal Majalla" pitchFamily="2" charset="-78"/>
                <a:cs typeface="Arial"/>
              </a:rPr>
            </a:b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6</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8" name="Table 7"/>
          <p:cNvGraphicFramePr>
            <a:graphicFrameLocks noGrp="1"/>
          </p:cNvGraphicFramePr>
          <p:nvPr>
            <p:extLst>
              <p:ext uri="{D42A27DB-BD31-4B8C-83A1-F6EECF244321}">
                <p14:modId xmlns:p14="http://schemas.microsoft.com/office/powerpoint/2010/main" val="3123295400"/>
              </p:ext>
            </p:extLst>
          </p:nvPr>
        </p:nvGraphicFramePr>
        <p:xfrm>
          <a:off x="683568" y="1916832"/>
          <a:ext cx="7658188" cy="3307030"/>
        </p:xfrm>
        <a:graphic>
          <a:graphicData uri="http://schemas.openxmlformats.org/drawingml/2006/table">
            <a:tbl>
              <a:tblPr firstRow="1" bandRow="1">
                <a:tableStyleId>{5C22544A-7EE6-4342-B048-85BDC9FD1C3A}</a:tableStyleId>
              </a:tblPr>
              <a:tblGrid>
                <a:gridCol w="3829094"/>
                <a:gridCol w="3829094"/>
              </a:tblGrid>
              <a:tr h="337511">
                <a:tc>
                  <a:txBody>
                    <a:bodyPr/>
                    <a:lstStyle/>
                    <a:p>
                      <a:pPr marL="0" algn="ctr" defTabSz="914400" rtl="1" eaLnBrk="1" latinLnBrk="0" hangingPunct="1"/>
                      <a:r>
                        <a:rPr lang="ar-KW" sz="1600" b="1" kern="1200" dirty="0" smtClean="0">
                          <a:solidFill>
                            <a:schemeClr val="bg1"/>
                          </a:solidFill>
                          <a:latin typeface="+mn-lt"/>
                          <a:ea typeface="+mn-ea"/>
                          <a:cs typeface="+mn-cs"/>
                        </a:rPr>
                        <a:t>الأثر المترتب</a:t>
                      </a:r>
                      <a:endParaRPr lang="en-US" sz="1600" b="1" kern="1200" dirty="0">
                        <a:solidFill>
                          <a:schemeClr val="bg1"/>
                        </a:solidFill>
                        <a:latin typeface="+mn-lt"/>
                        <a:ea typeface="+mn-ea"/>
                        <a:cs typeface="+mn-cs"/>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tx2">
                        <a:lumMod val="50000"/>
                        <a:alpha val="70000"/>
                      </a:schemeClr>
                    </a:solidFill>
                  </a:tcPr>
                </a:tc>
                <a:tc>
                  <a:txBody>
                    <a:bodyPr/>
                    <a:lstStyle/>
                    <a:p>
                      <a:pPr marL="0" algn="ctr" defTabSz="914400" rtl="1" eaLnBrk="1" latinLnBrk="0" hangingPunct="1"/>
                      <a:r>
                        <a:rPr lang="ar-KW" sz="1600" b="1" kern="1200" dirty="0" smtClean="0">
                          <a:solidFill>
                            <a:schemeClr val="bg1"/>
                          </a:solidFill>
                          <a:latin typeface="+mn-lt"/>
                          <a:ea typeface="+mn-ea"/>
                          <a:cs typeface="+mn-cs"/>
                        </a:rPr>
                        <a:t>التغيير الجوهري</a:t>
                      </a:r>
                      <a:endParaRPr lang="en-US" sz="1600" b="1" kern="1200" dirty="0">
                        <a:solidFill>
                          <a:schemeClr val="bg1"/>
                        </a:solidFill>
                        <a:latin typeface="+mn-lt"/>
                        <a:ea typeface="+mn-ea"/>
                        <a:cs typeface="+mn-cs"/>
                      </a:endParaRP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tx2">
                        <a:lumMod val="50000"/>
                        <a:alpha val="70000"/>
                      </a:schemeClr>
                    </a:solidFill>
                  </a:tcPr>
                </a:tc>
              </a:tr>
              <a:tr h="1071476">
                <a:tc>
                  <a:txBody>
                    <a:bodyPr/>
                    <a:lstStyle/>
                    <a:p>
                      <a:pPr marL="0" marR="0" lvl="0" indent="0" algn="justLow" defTabSz="914400" rtl="1" eaLnBrk="1" fontAlgn="auto" latinLnBrk="0" hangingPunct="1">
                        <a:lnSpc>
                          <a:spcPct val="100000"/>
                        </a:lnSpc>
                        <a:spcBef>
                          <a:spcPts val="0"/>
                        </a:spcBef>
                        <a:spcAft>
                          <a:spcPts val="0"/>
                        </a:spcAft>
                        <a:buClrTx/>
                        <a:buSzTx/>
                        <a:buFontTx/>
                        <a:buNone/>
                        <a:tabLst/>
                        <a:defRPr/>
                      </a:pPr>
                      <a:r>
                        <a:rPr kumimoji="0" lang="ar-KW" sz="1600" b="1" i="0" u="none" strike="noStrike" kern="1200" cap="none" spc="0" normalizeH="0" baseline="0" noProof="0" dirty="0" smtClean="0">
                          <a:ln>
                            <a:noFill/>
                          </a:ln>
                          <a:solidFill>
                            <a:prstClr val="black"/>
                          </a:solidFill>
                          <a:effectLst/>
                          <a:uLnTx/>
                          <a:uFillTx/>
                          <a:latin typeface="+mn-lt"/>
                          <a:ea typeface="+mn-ea"/>
                          <a:cs typeface="+mn-cs"/>
                        </a:rPr>
                        <a:t>الإعفاء من بعض الالتزامات</a:t>
                      </a:r>
                      <a:r>
                        <a:rPr kumimoji="0" lang="ar-KW" sz="1600" b="1" i="0" u="none" strike="noStrike" kern="1200" cap="none" spc="0" normalizeH="0" baseline="0" noProof="0" dirty="0" smtClean="0">
                          <a:ln>
                            <a:noFill/>
                          </a:ln>
                          <a:solidFill>
                            <a:srgbClr val="FF0000"/>
                          </a:solidFill>
                          <a:effectLst/>
                          <a:uLnTx/>
                          <a:uFillTx/>
                          <a:latin typeface="+mn-lt"/>
                          <a:ea typeface="+mn-ea"/>
                          <a:cs typeface="+mn-cs"/>
                        </a:rPr>
                        <a:t> </a:t>
                      </a:r>
                      <a:r>
                        <a:rPr kumimoji="0" lang="ar-KW" sz="1600" b="1" i="0" u="none" strike="noStrike" kern="1200" cap="none" spc="0" normalizeH="0" baseline="0" noProof="0" dirty="0" smtClean="0">
                          <a:ln>
                            <a:noFill/>
                          </a:ln>
                          <a:solidFill>
                            <a:prstClr val="black"/>
                          </a:solidFill>
                          <a:effectLst/>
                          <a:uLnTx/>
                          <a:uFillTx/>
                          <a:latin typeface="+mn-lt"/>
                          <a:ea typeface="+mn-ea"/>
                          <a:cs typeface="+mn-cs"/>
                        </a:rPr>
                        <a:t>السابقة.</a:t>
                      </a:r>
                      <a:endParaRPr kumimoji="0" lang="en-US" sz="1600" b="1" i="0" u="none" strike="noStrike" kern="1200" cap="none" spc="0" normalizeH="0" baseline="0" noProof="0" dirty="0" smtClean="0">
                        <a:ln>
                          <a:noFill/>
                        </a:ln>
                        <a:solidFill>
                          <a:prstClr val="black"/>
                        </a:solidFill>
                        <a:effectLst/>
                        <a:uLnTx/>
                        <a:uFillTx/>
                        <a:latin typeface="+mn-lt"/>
                        <a:ea typeface="+mn-ea"/>
                        <a:cs typeface="+mn-cs"/>
                      </a:endParaRPr>
                    </a:p>
                    <a:p>
                      <a:pPr marL="0" algn="justLow" defTabSz="914400" rtl="1" eaLnBrk="1" latinLnBrk="0" hangingPunct="1"/>
                      <a:endParaRPr lang="en-US" sz="1600" b="1" kern="1200" dirty="0">
                        <a:solidFill>
                          <a:schemeClr val="tx1"/>
                        </a:solidFill>
                        <a:latin typeface="+mn-lt"/>
                        <a:ea typeface="+mn-ea"/>
                        <a:cs typeface="+mn-cs"/>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marL="0" marR="0" lvl="0" indent="0" algn="justLow" defTabSz="914400" rtl="1" eaLnBrk="1" fontAlgn="auto" latinLnBrk="0" hangingPunct="1">
                        <a:lnSpc>
                          <a:spcPct val="100000"/>
                        </a:lnSpc>
                        <a:spcBef>
                          <a:spcPts val="0"/>
                        </a:spcBef>
                        <a:spcAft>
                          <a:spcPts val="0"/>
                        </a:spcAft>
                        <a:buClrTx/>
                        <a:buSzTx/>
                        <a:buFontTx/>
                        <a:buNone/>
                        <a:tabLst/>
                        <a:defRPr/>
                      </a:pPr>
                      <a:r>
                        <a:rPr kumimoji="0" lang="ar-KW" sz="1600" b="1" i="0" u="none" strike="noStrike" kern="1200" cap="none" spc="0" normalizeH="0" baseline="0" noProof="0" dirty="0" smtClean="0">
                          <a:ln>
                            <a:noFill/>
                          </a:ln>
                          <a:solidFill>
                            <a:prstClr val="black"/>
                          </a:solidFill>
                          <a:effectLst/>
                          <a:uLnTx/>
                          <a:uFillTx/>
                          <a:latin typeface="+mn-lt"/>
                          <a:ea typeface="+mn-ea"/>
                          <a:cs typeface="+mn-cs"/>
                        </a:rPr>
                        <a:t>إعادة تنظيم طريقة وتوقيت الإفصاح بالنسبة للشركة المدرجة أوراقها المالية في بورصة أجنبية.</a:t>
                      </a:r>
                      <a:endParaRPr lang="en-US" sz="1600" b="1" kern="1200" dirty="0">
                        <a:solidFill>
                          <a:schemeClr val="tx1"/>
                        </a:solidFill>
                        <a:latin typeface="+mn-lt"/>
                        <a:ea typeface="+mn-ea"/>
                        <a:cs typeface="+mn-cs"/>
                      </a:endParaRP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r>
              <a:tr h="1071476">
                <a:tc>
                  <a:txBody>
                    <a:bodyPr/>
                    <a:lstStyle/>
                    <a:p>
                      <a:pPr marL="0" marR="0" indent="0" algn="justLow" defTabSz="914400" rtl="1" eaLnBrk="1" fontAlgn="auto" latinLnBrk="0" hangingPunct="1">
                        <a:lnSpc>
                          <a:spcPct val="100000"/>
                        </a:lnSpc>
                        <a:spcBef>
                          <a:spcPts val="0"/>
                        </a:spcBef>
                        <a:spcAft>
                          <a:spcPts val="0"/>
                        </a:spcAft>
                        <a:buClrTx/>
                        <a:buSzTx/>
                        <a:buFontTx/>
                        <a:buNone/>
                        <a:tabLst/>
                        <a:defRPr/>
                      </a:pPr>
                      <a:r>
                        <a:rPr lang="ar-KW" sz="1600" b="1" kern="1200" dirty="0" smtClean="0">
                          <a:solidFill>
                            <a:schemeClr val="tx1"/>
                          </a:solidFill>
                          <a:latin typeface="+mn-lt"/>
                          <a:ea typeface="+mn-ea"/>
                          <a:cs typeface="+mn-cs"/>
                        </a:rPr>
                        <a:t>تعديل </a:t>
                      </a:r>
                      <a:r>
                        <a:rPr lang="ar-KW" sz="1600" b="1" strike="noStrike" kern="1200" baseline="0" dirty="0" smtClean="0">
                          <a:solidFill>
                            <a:schemeClr val="tx1"/>
                          </a:solidFill>
                          <a:latin typeface="+mn-lt"/>
                          <a:ea typeface="+mn-ea"/>
                          <a:cs typeface="+mn-cs"/>
                        </a:rPr>
                        <a:t>إ</a:t>
                      </a:r>
                      <a:r>
                        <a:rPr lang="ar-KW" sz="1600" b="1" kern="1200" baseline="0" dirty="0" smtClean="0">
                          <a:solidFill>
                            <a:schemeClr val="tx1"/>
                          </a:solidFill>
                          <a:latin typeface="+mn-lt"/>
                          <a:ea typeface="+mn-ea"/>
                          <a:cs typeface="+mn-cs"/>
                        </a:rPr>
                        <a:t>جراءات</a:t>
                      </a:r>
                      <a:r>
                        <a:rPr lang="ar-KW" sz="1600" b="1" kern="1200" baseline="0" dirty="0" smtClean="0">
                          <a:solidFill>
                            <a:srgbClr val="FF0000"/>
                          </a:solidFill>
                          <a:latin typeface="+mn-lt"/>
                          <a:ea typeface="+mn-ea"/>
                          <a:cs typeface="+mn-cs"/>
                        </a:rPr>
                        <a:t> </a:t>
                      </a:r>
                      <a:r>
                        <a:rPr lang="ar-KW" sz="1600" b="1" kern="1200" dirty="0" smtClean="0">
                          <a:solidFill>
                            <a:schemeClr val="tx1"/>
                          </a:solidFill>
                          <a:latin typeface="+mn-lt"/>
                          <a:ea typeface="+mn-ea"/>
                          <a:cs typeface="+mn-cs"/>
                        </a:rPr>
                        <a:t>تأجيل الإفصاح عن المعلومات</a:t>
                      </a:r>
                      <a:r>
                        <a:rPr lang="ar-KW" sz="1600" b="1" kern="1200" baseline="0" dirty="0" smtClean="0">
                          <a:solidFill>
                            <a:schemeClr val="tx1"/>
                          </a:solidFill>
                          <a:latin typeface="+mn-lt"/>
                          <a:ea typeface="+mn-ea"/>
                          <a:cs typeface="+mn-cs"/>
                        </a:rPr>
                        <a:t> الجوهرية.</a:t>
                      </a:r>
                      <a:endParaRPr lang="ar-KW" sz="1600" b="1" kern="1200" dirty="0" smtClean="0">
                        <a:solidFill>
                          <a:schemeClr val="tx1"/>
                        </a:solidFill>
                        <a:latin typeface="+mn-lt"/>
                        <a:ea typeface="+mn-ea"/>
                        <a:cs typeface="+mn-cs"/>
                      </a:endParaRPr>
                    </a:p>
                    <a:p>
                      <a:pPr marL="0" algn="justLow" defTabSz="914400" rtl="1" eaLnBrk="1" latinLnBrk="0" hangingPunct="1"/>
                      <a:endParaRPr lang="en-US" sz="1600" b="1" kern="1200" dirty="0">
                        <a:solidFill>
                          <a:schemeClr val="tx1"/>
                        </a:solidFill>
                        <a:latin typeface="+mn-lt"/>
                        <a:ea typeface="+mn-ea"/>
                        <a:cs typeface="+mn-cs"/>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algn="justLow" rtl="1"/>
                      <a:r>
                        <a:rPr lang="ar-KW" sz="1600" b="1" kern="1200" baseline="0" dirty="0" smtClean="0">
                          <a:solidFill>
                            <a:schemeClr val="tx1"/>
                          </a:solidFill>
                          <a:latin typeface="+mn-lt"/>
                          <a:ea typeface="+mn-ea"/>
                          <a:cs typeface="+mn-cs"/>
                        </a:rPr>
                        <a:t>وضع آلية جديدة لتأجيل الإفصاح عن المعلومات الجوهرية.</a:t>
                      </a:r>
                      <a:endParaRPr lang="en-US" sz="1600" b="1" kern="1200" dirty="0" smtClean="0">
                        <a:solidFill>
                          <a:schemeClr val="tx1"/>
                        </a:solidFill>
                        <a:latin typeface="+mn-lt"/>
                        <a:ea typeface="+mn-ea"/>
                        <a:cs typeface="+mn-cs"/>
                      </a:endParaRPr>
                    </a:p>
                    <a:p>
                      <a:pPr marL="0" algn="justLow" defTabSz="914400" rtl="1" eaLnBrk="1" latinLnBrk="0" hangingPunct="1"/>
                      <a:endParaRPr lang="en-US" sz="1600" b="1" kern="1200" dirty="0">
                        <a:solidFill>
                          <a:schemeClr val="tx1"/>
                        </a:solidFill>
                        <a:latin typeface="+mn-lt"/>
                        <a:ea typeface="+mn-ea"/>
                        <a:cs typeface="+mn-cs"/>
                      </a:endParaRP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r>
              <a:tr h="826567">
                <a:tc>
                  <a:txBody>
                    <a:bodyPr/>
                    <a:lstStyle/>
                    <a:p>
                      <a:pPr marL="0" marR="0" indent="0" algn="justLow" defTabSz="914400" rtl="1" eaLnBrk="1" fontAlgn="auto" latinLnBrk="0" hangingPunct="1">
                        <a:lnSpc>
                          <a:spcPct val="100000"/>
                        </a:lnSpc>
                        <a:spcBef>
                          <a:spcPts val="0"/>
                        </a:spcBef>
                        <a:spcAft>
                          <a:spcPts val="0"/>
                        </a:spcAft>
                        <a:buClrTx/>
                        <a:buSzTx/>
                        <a:buFontTx/>
                        <a:buNone/>
                        <a:tabLst/>
                        <a:defRPr/>
                      </a:pPr>
                      <a:r>
                        <a:rPr lang="ar-KW" sz="1600" b="1" kern="1200" dirty="0" smtClean="0">
                          <a:solidFill>
                            <a:schemeClr val="tx1"/>
                          </a:solidFill>
                          <a:latin typeface="+mn-lt"/>
                          <a:ea typeface="+mn-ea"/>
                          <a:cs typeface="+mn-cs"/>
                        </a:rPr>
                        <a:t>إعفاء</a:t>
                      </a:r>
                      <a:r>
                        <a:rPr lang="ar-KW" sz="1600" b="1" kern="1200" dirty="0" smtClean="0">
                          <a:solidFill>
                            <a:srgbClr val="FF0000"/>
                          </a:solidFill>
                          <a:latin typeface="+mn-lt"/>
                          <a:ea typeface="+mn-ea"/>
                          <a:cs typeface="+mn-cs"/>
                        </a:rPr>
                        <a:t> </a:t>
                      </a:r>
                      <a:r>
                        <a:rPr lang="ar-KW" sz="1600" b="1" kern="1200" dirty="0" smtClean="0">
                          <a:solidFill>
                            <a:schemeClr val="tx1"/>
                          </a:solidFill>
                          <a:latin typeface="+mn-lt"/>
                          <a:ea typeface="+mn-ea"/>
                          <a:cs typeface="+mn-cs"/>
                        </a:rPr>
                        <a:t>الشركات من تحديد </a:t>
                      </a:r>
                      <a:r>
                        <a:rPr lang="ar-KW" sz="1600" b="1" kern="1200" baseline="0" dirty="0" smtClean="0">
                          <a:solidFill>
                            <a:schemeClr val="tx1"/>
                          </a:solidFill>
                          <a:latin typeface="+mn-lt"/>
                          <a:ea typeface="+mn-ea"/>
                          <a:cs typeface="+mn-cs"/>
                        </a:rPr>
                        <a:t>التداول غير الاعتيادي.</a:t>
                      </a:r>
                      <a:endParaRPr lang="en-US" sz="1600" b="1" kern="1200" dirty="0" smtClean="0">
                        <a:solidFill>
                          <a:schemeClr val="tx1"/>
                        </a:solidFill>
                        <a:latin typeface="+mn-lt"/>
                        <a:ea typeface="+mn-ea"/>
                        <a:cs typeface="+mn-cs"/>
                      </a:endParaRPr>
                    </a:p>
                    <a:p>
                      <a:pPr marL="0" algn="justLow" defTabSz="914400" rtl="1" eaLnBrk="1" latinLnBrk="0" hangingPunct="1"/>
                      <a:endParaRPr lang="en-US" sz="1600" b="1" kern="1200" dirty="0">
                        <a:solidFill>
                          <a:schemeClr val="tx1"/>
                        </a:solidFill>
                        <a:latin typeface="+mn-lt"/>
                        <a:ea typeface="+mn-ea"/>
                        <a:cs typeface="+mn-cs"/>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marL="0" algn="justLow" defTabSz="914400" rtl="1" eaLnBrk="1" latinLnBrk="0" hangingPunct="1"/>
                      <a:r>
                        <a:rPr lang="ar-KW" sz="1600" b="1" kern="1200" dirty="0" smtClean="0">
                          <a:solidFill>
                            <a:schemeClr val="tx1"/>
                          </a:solidFill>
                          <a:latin typeface="+mn-lt"/>
                          <a:ea typeface="+mn-ea"/>
                          <a:cs typeface="+mn-cs"/>
                        </a:rPr>
                        <a:t>وضع محددات</a:t>
                      </a:r>
                      <a:r>
                        <a:rPr lang="ar-KW" sz="1600" b="1" kern="1200" baseline="0" dirty="0" smtClean="0">
                          <a:solidFill>
                            <a:schemeClr val="tx1"/>
                          </a:solidFill>
                          <a:latin typeface="+mn-lt"/>
                          <a:ea typeface="+mn-ea"/>
                          <a:cs typeface="+mn-cs"/>
                        </a:rPr>
                        <a:t> جديدة لتنظيم </a:t>
                      </a:r>
                      <a:r>
                        <a:rPr lang="ar-KW" sz="1600" b="1" strike="noStrike" kern="1200" baseline="0" dirty="0" smtClean="0">
                          <a:solidFill>
                            <a:schemeClr val="tx1"/>
                          </a:solidFill>
                          <a:latin typeface="+mn-lt"/>
                          <a:ea typeface="+mn-ea"/>
                          <a:cs typeface="+mn-cs"/>
                        </a:rPr>
                        <a:t>إ</a:t>
                      </a:r>
                      <a:r>
                        <a:rPr lang="ar-KW" sz="1600" b="1" kern="1200" baseline="0" dirty="0" smtClean="0">
                          <a:solidFill>
                            <a:schemeClr val="tx1"/>
                          </a:solidFill>
                          <a:latin typeface="+mn-lt"/>
                          <a:ea typeface="+mn-ea"/>
                          <a:cs typeface="+mn-cs"/>
                        </a:rPr>
                        <a:t>جراءات</a:t>
                      </a:r>
                      <a:r>
                        <a:rPr lang="ar-KW" sz="1600" b="1" kern="1200" baseline="0" dirty="0" smtClean="0">
                          <a:solidFill>
                            <a:srgbClr val="FF0000"/>
                          </a:solidFill>
                          <a:latin typeface="+mn-lt"/>
                          <a:ea typeface="+mn-ea"/>
                          <a:cs typeface="+mn-cs"/>
                        </a:rPr>
                        <a:t> </a:t>
                      </a:r>
                      <a:r>
                        <a:rPr lang="ar-KW" sz="1600" b="1" kern="1200" baseline="0" dirty="0" smtClean="0">
                          <a:solidFill>
                            <a:schemeClr val="tx1"/>
                          </a:solidFill>
                          <a:latin typeface="+mn-lt"/>
                          <a:ea typeface="+mn-ea"/>
                          <a:cs typeface="+mn-cs"/>
                        </a:rPr>
                        <a:t>الإفصاح عن نشاط التداول غير الاعتيادي.</a:t>
                      </a:r>
                    </a:p>
                    <a:p>
                      <a:pPr marL="0" algn="justLow" defTabSz="914400" rtl="1" eaLnBrk="1" latinLnBrk="0" hangingPunct="1"/>
                      <a:endParaRPr lang="ar-KW" sz="1600" b="1" kern="1200" dirty="0" smtClean="0">
                        <a:solidFill>
                          <a:schemeClr val="tx1"/>
                        </a:solidFill>
                        <a:latin typeface="+mn-lt"/>
                        <a:ea typeface="+mn-ea"/>
                        <a:cs typeface="+mn-cs"/>
                      </a:endParaRP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r>
            </a:tbl>
          </a:graphicData>
        </a:graphic>
      </p:graphicFrame>
    </p:spTree>
    <p:extLst>
      <p:ext uri="{BB962C8B-B14F-4D97-AF65-F5344CB8AC3E}">
        <p14:creationId xmlns:p14="http://schemas.microsoft.com/office/powerpoint/2010/main" val="40865698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Autofit/>
          </a:bodyPr>
          <a:lstStyle/>
          <a:p>
            <a:pPr lvl="0" algn="r" rtl="1" fontAlgn="base">
              <a:spcAft>
                <a:spcPct val="0"/>
              </a:spcAft>
            </a:pPr>
            <a:r>
              <a:rPr lang="ar-KW" sz="2500" b="1" dirty="0">
                <a:solidFill>
                  <a:srgbClr val="1F497D"/>
                </a:solidFill>
                <a:latin typeface="Sakkal Majalla" pitchFamily="2" charset="-78"/>
                <a:cs typeface="Arial"/>
              </a:rPr>
              <a:t>2) يتبع: التغييرات الجوهرية بشأن الأحكام </a:t>
            </a:r>
            <a:br>
              <a:rPr lang="ar-KW" sz="2500" b="1" dirty="0">
                <a:solidFill>
                  <a:srgbClr val="1F497D"/>
                </a:solidFill>
                <a:latin typeface="Sakkal Majalla" pitchFamily="2" charset="-78"/>
                <a:cs typeface="Arial"/>
              </a:rPr>
            </a:br>
            <a:r>
              <a:rPr lang="ar-KW" sz="2500" b="1" dirty="0">
                <a:solidFill>
                  <a:srgbClr val="1F497D"/>
                </a:solidFill>
                <a:latin typeface="Sakkal Majalla" pitchFamily="2" charset="-78"/>
                <a:cs typeface="Arial"/>
              </a:rPr>
              <a:t>العامة والإفصاح عن المعلومات الجوهرية.</a:t>
            </a:r>
            <a:br>
              <a:rPr lang="ar-KW" sz="2500" b="1" dirty="0">
                <a:solidFill>
                  <a:srgbClr val="1F497D"/>
                </a:solidFill>
                <a:latin typeface="Sakkal Majalla" pitchFamily="2" charset="-78"/>
                <a:cs typeface="Arial"/>
              </a:rPr>
            </a:br>
            <a:endParaRPr lang="en-US" sz="25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7</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8" name="Table 7"/>
          <p:cNvGraphicFramePr>
            <a:graphicFrameLocks noGrp="1"/>
          </p:cNvGraphicFramePr>
          <p:nvPr>
            <p:extLst>
              <p:ext uri="{D42A27DB-BD31-4B8C-83A1-F6EECF244321}">
                <p14:modId xmlns:p14="http://schemas.microsoft.com/office/powerpoint/2010/main" val="1727412796"/>
              </p:ext>
            </p:extLst>
          </p:nvPr>
        </p:nvGraphicFramePr>
        <p:xfrm>
          <a:off x="683568" y="1988840"/>
          <a:ext cx="7658188" cy="2804918"/>
        </p:xfrm>
        <a:graphic>
          <a:graphicData uri="http://schemas.openxmlformats.org/drawingml/2006/table">
            <a:tbl>
              <a:tblPr firstRow="1" bandRow="1">
                <a:tableStyleId>{5C22544A-7EE6-4342-B048-85BDC9FD1C3A}</a:tableStyleId>
              </a:tblPr>
              <a:tblGrid>
                <a:gridCol w="3829094"/>
                <a:gridCol w="3829094"/>
              </a:tblGrid>
              <a:tr h="336038">
                <a:tc>
                  <a:txBody>
                    <a:bodyPr/>
                    <a:lstStyle/>
                    <a:p>
                      <a:pPr marL="0" algn="ctr" defTabSz="914400" rtl="1" eaLnBrk="1" latinLnBrk="0" hangingPunct="1"/>
                      <a:r>
                        <a:rPr lang="ar-KW" sz="1600" b="1" kern="1200" dirty="0" smtClean="0">
                          <a:solidFill>
                            <a:schemeClr val="bg1"/>
                          </a:solidFill>
                          <a:latin typeface="+mn-lt"/>
                          <a:ea typeface="+mn-ea"/>
                          <a:cs typeface="+mn-cs"/>
                        </a:rPr>
                        <a:t>الأثر المترتب</a:t>
                      </a:r>
                      <a:endParaRPr lang="en-US" sz="1600" b="1" kern="1200" dirty="0">
                        <a:solidFill>
                          <a:schemeClr val="bg1"/>
                        </a:solidFill>
                        <a:latin typeface="+mn-lt"/>
                        <a:ea typeface="+mn-ea"/>
                        <a:cs typeface="+mn-cs"/>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tx2">
                        <a:lumMod val="50000"/>
                        <a:alpha val="70000"/>
                      </a:schemeClr>
                    </a:solidFill>
                  </a:tcPr>
                </a:tc>
                <a:tc>
                  <a:txBody>
                    <a:bodyPr/>
                    <a:lstStyle/>
                    <a:p>
                      <a:pPr marL="0" algn="ctr" defTabSz="914400" rtl="1" eaLnBrk="1" latinLnBrk="0" hangingPunct="1"/>
                      <a:r>
                        <a:rPr lang="ar-KW" sz="1600" b="1" kern="1200" dirty="0" smtClean="0">
                          <a:solidFill>
                            <a:schemeClr val="bg1"/>
                          </a:solidFill>
                          <a:latin typeface="+mn-lt"/>
                          <a:ea typeface="+mn-ea"/>
                          <a:cs typeface="+mn-cs"/>
                        </a:rPr>
                        <a:t>التغيير الجوهري</a:t>
                      </a:r>
                      <a:endParaRPr lang="en-US" sz="1600" b="1" kern="1200" dirty="0">
                        <a:solidFill>
                          <a:schemeClr val="bg1"/>
                        </a:solidFill>
                        <a:latin typeface="+mn-lt"/>
                        <a:ea typeface="+mn-ea"/>
                        <a:cs typeface="+mn-cs"/>
                      </a:endParaRP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tx2">
                        <a:lumMod val="50000"/>
                        <a:alpha val="70000"/>
                      </a:schemeClr>
                    </a:solidFill>
                  </a:tcPr>
                </a:tc>
              </a:tr>
              <a:tr h="420047">
                <a:tc>
                  <a:txBody>
                    <a:bodyPr/>
                    <a:lstStyle/>
                    <a:p>
                      <a:pPr marL="0" marR="0" lvl="0" indent="0" algn="justLow" defTabSz="914400" rtl="1" eaLnBrk="1" fontAlgn="auto" latinLnBrk="0" hangingPunct="1">
                        <a:lnSpc>
                          <a:spcPct val="100000"/>
                        </a:lnSpc>
                        <a:spcBef>
                          <a:spcPts val="0"/>
                        </a:spcBef>
                        <a:spcAft>
                          <a:spcPts val="0"/>
                        </a:spcAft>
                        <a:buClrTx/>
                        <a:buSzTx/>
                        <a:buFontTx/>
                        <a:buNone/>
                        <a:tabLst/>
                        <a:defRPr/>
                      </a:pPr>
                      <a:r>
                        <a:rPr kumimoji="0" lang="ar-KW" sz="1600" b="1" i="0" u="none" strike="noStrike" kern="1200" cap="none" spc="0" normalizeH="0" baseline="0" noProof="0" dirty="0" smtClean="0">
                          <a:ln>
                            <a:noFill/>
                          </a:ln>
                          <a:solidFill>
                            <a:prstClr val="black"/>
                          </a:solidFill>
                          <a:effectLst/>
                          <a:uLnTx/>
                          <a:uFillTx/>
                          <a:latin typeface="+mn-lt"/>
                          <a:ea typeface="+mn-ea"/>
                          <a:cs typeface="+mn-cs"/>
                        </a:rPr>
                        <a:t>التزام الشركات المدرجة بالإفصاح عن المعلومات الجوهرية من خلال تعبئة النماذج المحددة لذلك.</a:t>
                      </a:r>
                      <a:endParaRPr kumimoji="0" lang="en-US" sz="1600" b="1" i="0" u="none" strike="noStrike" kern="1200" cap="none" spc="0" normalizeH="0" baseline="0" noProof="0" dirty="0" smtClean="0">
                        <a:ln>
                          <a:noFill/>
                        </a:ln>
                        <a:solidFill>
                          <a:prstClr val="black"/>
                        </a:solidFill>
                        <a:effectLst/>
                        <a:uLnTx/>
                        <a:uFillTx/>
                        <a:latin typeface="+mn-lt"/>
                        <a:ea typeface="+mn-ea"/>
                        <a:cs typeface="+mn-cs"/>
                      </a:endParaRPr>
                    </a:p>
                    <a:p>
                      <a:pPr marL="0" algn="justLow" defTabSz="914400" rtl="1" eaLnBrk="1" latinLnBrk="0" hangingPunct="1"/>
                      <a:endParaRPr lang="en-US" sz="1600" b="1" kern="1200" dirty="0">
                        <a:solidFill>
                          <a:schemeClr val="tx1"/>
                        </a:solidFill>
                        <a:latin typeface="+mn-lt"/>
                        <a:ea typeface="+mn-ea"/>
                        <a:cs typeface="+mn-cs"/>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marL="0" marR="0" lvl="0" indent="0" algn="justLow" defTabSz="914400" rtl="1" eaLnBrk="1" fontAlgn="auto" latinLnBrk="0" hangingPunct="1">
                        <a:lnSpc>
                          <a:spcPct val="100000"/>
                        </a:lnSpc>
                        <a:spcBef>
                          <a:spcPts val="0"/>
                        </a:spcBef>
                        <a:spcAft>
                          <a:spcPts val="0"/>
                        </a:spcAft>
                        <a:buClrTx/>
                        <a:buSzTx/>
                        <a:buFontTx/>
                        <a:buNone/>
                        <a:tabLst/>
                        <a:defRPr/>
                      </a:pPr>
                      <a:r>
                        <a:rPr kumimoji="0" lang="ar-KW" sz="1600" b="1" i="0" u="none" strike="noStrike" kern="1200" cap="none" spc="0" normalizeH="0" baseline="0" noProof="0" dirty="0" smtClean="0">
                          <a:ln>
                            <a:noFill/>
                          </a:ln>
                          <a:solidFill>
                            <a:prstClr val="black"/>
                          </a:solidFill>
                          <a:effectLst/>
                          <a:uLnTx/>
                          <a:uFillTx/>
                          <a:latin typeface="+mn-lt"/>
                          <a:ea typeface="+mn-ea"/>
                          <a:cs typeface="+mn-cs"/>
                        </a:rPr>
                        <a:t>اعتماد مجموعة من النماذج يتم استخدامها للإفصاح عن المعلومات الجوهرية .</a:t>
                      </a:r>
                    </a:p>
                    <a:p>
                      <a:pPr marL="0" marR="0" lvl="0" indent="0" algn="justLow" defTabSz="914400" rtl="1" eaLnBrk="1" fontAlgn="auto" latinLnBrk="0" hangingPunct="1">
                        <a:lnSpc>
                          <a:spcPct val="100000"/>
                        </a:lnSpc>
                        <a:spcBef>
                          <a:spcPts val="0"/>
                        </a:spcBef>
                        <a:spcAft>
                          <a:spcPts val="0"/>
                        </a:spcAft>
                        <a:buClrTx/>
                        <a:buSzTx/>
                        <a:buFontTx/>
                        <a:buNone/>
                        <a:tabLst/>
                        <a:defRPr/>
                      </a:pPr>
                      <a:endParaRPr kumimoji="0" lang="ar-KW" sz="1600" b="1" i="0" u="none" strike="noStrike" kern="1200" cap="none" spc="0" normalizeH="0" baseline="0" noProof="0" dirty="0" smtClean="0">
                        <a:ln>
                          <a:noFill/>
                        </a:ln>
                        <a:solidFill>
                          <a:prstClr val="black"/>
                        </a:solidFill>
                        <a:effectLst/>
                        <a:uLnTx/>
                        <a:uFillTx/>
                        <a:latin typeface="+mn-lt"/>
                        <a:ea typeface="+mn-ea"/>
                        <a:cs typeface="+mn-cs"/>
                      </a:endParaRP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r>
              <a:tr h="420047">
                <a:tc>
                  <a:txBody>
                    <a:bodyPr/>
                    <a:lstStyle/>
                    <a:p>
                      <a:pPr marL="0" marR="0" indent="0" algn="justLow" defTabSz="914400" rtl="1" eaLnBrk="1" fontAlgn="auto" latinLnBrk="0" hangingPunct="1">
                        <a:lnSpc>
                          <a:spcPct val="100000"/>
                        </a:lnSpc>
                        <a:spcBef>
                          <a:spcPts val="0"/>
                        </a:spcBef>
                        <a:spcAft>
                          <a:spcPts val="0"/>
                        </a:spcAft>
                        <a:buClrTx/>
                        <a:buSzTx/>
                        <a:buFontTx/>
                        <a:buNone/>
                        <a:tabLst/>
                        <a:defRPr/>
                      </a:pPr>
                      <a:r>
                        <a:rPr lang="ar-KW" sz="1600" b="1" kern="1200" dirty="0" smtClean="0">
                          <a:solidFill>
                            <a:schemeClr val="tx1"/>
                          </a:solidFill>
                          <a:latin typeface="+mn-lt"/>
                          <a:ea typeface="+mn-ea"/>
                          <a:cs typeface="+mn-cs"/>
                        </a:rPr>
                        <a:t>التزام الشركات المدرجة بمتطلبات المادة (4-7)</a:t>
                      </a:r>
                      <a:r>
                        <a:rPr lang="ar-KW" sz="1600" b="1" kern="1200" baseline="0" dirty="0" smtClean="0">
                          <a:solidFill>
                            <a:schemeClr val="tx1"/>
                          </a:solidFill>
                          <a:latin typeface="+mn-lt"/>
                          <a:ea typeface="+mn-ea"/>
                          <a:cs typeface="+mn-cs"/>
                        </a:rPr>
                        <a:t> من الفصل الرابع.</a:t>
                      </a:r>
                      <a:endParaRPr lang="en-US" sz="1600" b="1" kern="1200" dirty="0" smtClean="0">
                        <a:solidFill>
                          <a:schemeClr val="tx1"/>
                        </a:solidFill>
                        <a:latin typeface="+mn-lt"/>
                        <a:ea typeface="+mn-ea"/>
                        <a:cs typeface="+mn-cs"/>
                      </a:endParaRPr>
                    </a:p>
                    <a:p>
                      <a:pPr marL="0" algn="justLow" defTabSz="914400" rtl="1" eaLnBrk="1" latinLnBrk="0" hangingPunct="1"/>
                      <a:endParaRPr lang="en-US" sz="1600" b="1" kern="1200" dirty="0">
                        <a:solidFill>
                          <a:schemeClr val="tx1"/>
                        </a:solidFill>
                        <a:latin typeface="+mn-lt"/>
                        <a:ea typeface="+mn-ea"/>
                        <a:cs typeface="+mn-cs"/>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marL="0" marR="0" lvl="0" indent="0" algn="justLow" defTabSz="914400" rtl="1" eaLnBrk="1" fontAlgn="auto" latinLnBrk="0" hangingPunct="1">
                        <a:lnSpc>
                          <a:spcPct val="100000"/>
                        </a:lnSpc>
                        <a:spcBef>
                          <a:spcPts val="0"/>
                        </a:spcBef>
                        <a:spcAft>
                          <a:spcPts val="0"/>
                        </a:spcAft>
                        <a:buClrTx/>
                        <a:buSzTx/>
                        <a:buFontTx/>
                        <a:buNone/>
                        <a:tabLst/>
                        <a:defRPr/>
                      </a:pPr>
                      <a:r>
                        <a:rPr kumimoji="0" lang="ar-KW" sz="1600" b="1" i="0" u="none" strike="noStrike" kern="1200" cap="none" spc="0" normalizeH="0" baseline="0" noProof="0" dirty="0" smtClean="0">
                          <a:ln>
                            <a:noFill/>
                          </a:ln>
                          <a:solidFill>
                            <a:prstClr val="black"/>
                          </a:solidFill>
                          <a:effectLst/>
                          <a:uLnTx/>
                          <a:uFillTx/>
                          <a:latin typeface="+mn-lt"/>
                          <a:ea typeface="+mn-ea"/>
                          <a:cs typeface="+mn-cs"/>
                        </a:rPr>
                        <a:t>تعديل بعض متطلبات نشر المعلومات الجوهرية على الموقع الالكتروني للشركة المدرجة.</a:t>
                      </a:r>
                    </a:p>
                    <a:p>
                      <a:pPr marL="0" marR="0" lvl="0" indent="0" algn="justLow" defTabSz="914400" rtl="1" eaLnBrk="1" fontAlgn="auto" latinLnBrk="0" hangingPunct="1">
                        <a:lnSpc>
                          <a:spcPct val="100000"/>
                        </a:lnSpc>
                        <a:spcBef>
                          <a:spcPts val="0"/>
                        </a:spcBef>
                        <a:spcAft>
                          <a:spcPts val="0"/>
                        </a:spcAft>
                        <a:buClrTx/>
                        <a:buSzTx/>
                        <a:buFontTx/>
                        <a:buNone/>
                        <a:tabLst/>
                        <a:defRPr/>
                      </a:pPr>
                      <a:endParaRPr kumimoji="0" lang="ar-KW" sz="1600" b="1" i="0" u="none" strike="noStrike" kern="1200" cap="none" spc="0" normalizeH="0" baseline="0" noProof="0" dirty="0" smtClean="0">
                        <a:ln>
                          <a:noFill/>
                        </a:ln>
                        <a:solidFill>
                          <a:prstClr val="black"/>
                        </a:solidFill>
                        <a:effectLst/>
                        <a:uLnTx/>
                        <a:uFillTx/>
                        <a:latin typeface="+mn-lt"/>
                        <a:ea typeface="+mn-ea"/>
                        <a:cs typeface="+mn-cs"/>
                      </a:endParaRP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r>
              <a:tr h="420047">
                <a:tc>
                  <a:txBody>
                    <a:bodyPr/>
                    <a:lstStyle/>
                    <a:p>
                      <a:pPr marL="0" marR="0" indent="0" algn="justLow" defTabSz="914400" rtl="1" eaLnBrk="1" fontAlgn="auto" latinLnBrk="0" hangingPunct="1">
                        <a:lnSpc>
                          <a:spcPct val="100000"/>
                        </a:lnSpc>
                        <a:spcBef>
                          <a:spcPts val="0"/>
                        </a:spcBef>
                        <a:spcAft>
                          <a:spcPts val="0"/>
                        </a:spcAft>
                        <a:buClrTx/>
                        <a:buSzTx/>
                        <a:buFontTx/>
                        <a:buNone/>
                        <a:tabLst/>
                        <a:defRPr/>
                      </a:pPr>
                      <a:r>
                        <a:rPr lang="ar-KW" sz="1600" b="1" kern="1200" dirty="0" smtClean="0">
                          <a:solidFill>
                            <a:schemeClr val="tx1"/>
                          </a:solidFill>
                          <a:latin typeface="+mn-lt"/>
                          <a:ea typeface="+mn-ea"/>
                          <a:cs typeface="+mn-cs"/>
                        </a:rPr>
                        <a:t>التزام</a:t>
                      </a:r>
                      <a:r>
                        <a:rPr lang="ar-KW" sz="1600" b="1" kern="1200" baseline="0" dirty="0" smtClean="0">
                          <a:solidFill>
                            <a:schemeClr val="tx1"/>
                          </a:solidFill>
                          <a:latin typeface="+mn-lt"/>
                          <a:ea typeface="+mn-ea"/>
                          <a:cs typeface="+mn-cs"/>
                        </a:rPr>
                        <a:t> البورصة بمتطلبات المادة (4-8) من الفصل الرابع.</a:t>
                      </a:r>
                      <a:endParaRPr lang="en-US" sz="1600" b="1" kern="1200" dirty="0" smtClean="0">
                        <a:solidFill>
                          <a:schemeClr val="tx1"/>
                        </a:solidFill>
                        <a:latin typeface="+mn-lt"/>
                        <a:ea typeface="+mn-ea"/>
                        <a:cs typeface="+mn-cs"/>
                      </a:endParaRPr>
                    </a:p>
                    <a:p>
                      <a:pPr marL="0" algn="justLow" defTabSz="914400" rtl="1" eaLnBrk="1" latinLnBrk="0" hangingPunct="1"/>
                      <a:endParaRPr lang="en-US" sz="1600" b="1" kern="1200" dirty="0">
                        <a:solidFill>
                          <a:schemeClr val="tx1"/>
                        </a:solidFill>
                        <a:latin typeface="+mn-lt"/>
                        <a:ea typeface="+mn-ea"/>
                        <a:cs typeface="+mn-cs"/>
                      </a:endParaRPr>
                    </a:p>
                  </a:txBody>
                  <a:tcPr marL="99060" marR="99060">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c>
                  <a:txBody>
                    <a:bodyPr/>
                    <a:lstStyle/>
                    <a:p>
                      <a:pPr marL="0" marR="0" lvl="0" indent="0" algn="justLow" defTabSz="914400" rtl="1" eaLnBrk="1" fontAlgn="auto" latinLnBrk="0" hangingPunct="1">
                        <a:lnSpc>
                          <a:spcPct val="100000"/>
                        </a:lnSpc>
                        <a:spcBef>
                          <a:spcPts val="0"/>
                        </a:spcBef>
                        <a:spcAft>
                          <a:spcPts val="0"/>
                        </a:spcAft>
                        <a:buClrTx/>
                        <a:buSzTx/>
                        <a:buFontTx/>
                        <a:buNone/>
                        <a:tabLst/>
                        <a:defRPr/>
                      </a:pPr>
                      <a:r>
                        <a:rPr kumimoji="0" lang="ar-KW" sz="1600" b="1" i="0" u="none" strike="noStrike" kern="1200" cap="none" spc="0" normalizeH="0" baseline="0" noProof="0" dirty="0" smtClean="0">
                          <a:ln>
                            <a:noFill/>
                          </a:ln>
                          <a:solidFill>
                            <a:prstClr val="black"/>
                          </a:solidFill>
                          <a:effectLst/>
                          <a:uLnTx/>
                          <a:uFillTx/>
                          <a:latin typeface="+mn-lt"/>
                          <a:ea typeface="+mn-ea"/>
                          <a:cs typeface="+mn-cs"/>
                        </a:rPr>
                        <a:t>استحداث بعض الالتزامات على البورصة في مجال الإفصاح عن المعلومات الجوهرية.</a:t>
                      </a:r>
                    </a:p>
                    <a:p>
                      <a:pPr marL="0" marR="0" lvl="0" indent="0" algn="justLow" defTabSz="914400" rtl="1" eaLnBrk="1" fontAlgn="auto" latinLnBrk="0" hangingPunct="1">
                        <a:lnSpc>
                          <a:spcPct val="100000"/>
                        </a:lnSpc>
                        <a:spcBef>
                          <a:spcPts val="0"/>
                        </a:spcBef>
                        <a:spcAft>
                          <a:spcPts val="0"/>
                        </a:spcAft>
                        <a:buClrTx/>
                        <a:buSzTx/>
                        <a:buFontTx/>
                        <a:buNone/>
                        <a:tabLst/>
                        <a:defRPr/>
                      </a:pPr>
                      <a:endParaRPr kumimoji="0" lang="ar-KW" sz="1600" b="1" i="0" u="none" strike="noStrike" kern="1200" cap="none" spc="0" normalizeH="0" baseline="0" noProof="0" dirty="0" smtClean="0">
                        <a:ln>
                          <a:noFill/>
                        </a:ln>
                        <a:solidFill>
                          <a:prstClr val="black"/>
                        </a:solidFill>
                        <a:effectLst/>
                        <a:uLnTx/>
                        <a:uFillTx/>
                        <a:latin typeface="+mn-lt"/>
                        <a:ea typeface="+mn-ea"/>
                        <a:cs typeface="+mn-cs"/>
                      </a:endParaRPr>
                    </a:p>
                  </a:txBody>
                  <a:tcPr marL="99060" marR="99060">
                    <a:lnL w="12700" cap="flat" cmpd="sng" algn="ctr">
                      <a:solidFill>
                        <a:srgbClr val="B99933"/>
                      </a:solidFill>
                      <a:prstDash val="sysDash"/>
                      <a:round/>
                      <a:headEnd type="none" w="med" len="med"/>
                      <a:tailEnd type="none" w="med" len="med"/>
                    </a:lnL>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noFill/>
                  </a:tcPr>
                </a:tc>
              </a:tr>
            </a:tbl>
          </a:graphicData>
        </a:graphic>
      </p:graphicFrame>
    </p:spTree>
    <p:extLst>
      <p:ext uri="{BB962C8B-B14F-4D97-AF65-F5344CB8AC3E}">
        <p14:creationId xmlns:p14="http://schemas.microsoft.com/office/powerpoint/2010/main" val="29492779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Arial"/>
              </a:rPr>
              <a:t>3) تفاصيل التغييرات الجوهرية</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8</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2" name="Content Placeholder 4"/>
          <p:cNvGraphicFramePr>
            <a:graphicFrameLocks noGrp="1"/>
          </p:cNvGraphicFramePr>
          <p:nvPr>
            <p:ph idx="1"/>
            <p:extLst>
              <p:ext uri="{D42A27DB-BD31-4B8C-83A1-F6EECF244321}">
                <p14:modId xmlns:p14="http://schemas.microsoft.com/office/powerpoint/2010/main" val="2624196505"/>
              </p:ext>
            </p:extLst>
          </p:nvPr>
        </p:nvGraphicFramePr>
        <p:xfrm>
          <a:off x="495300" y="1600206"/>
          <a:ext cx="8039100" cy="4397787"/>
        </p:xfrm>
        <a:graphic>
          <a:graphicData uri="http://schemas.openxmlformats.org/drawingml/2006/table">
            <a:tbl>
              <a:tblPr firstRow="1" bandRow="1">
                <a:tableStyleId>{5C22544A-7EE6-4342-B048-85BDC9FD1C3A}</a:tableStyleId>
              </a:tblPr>
              <a:tblGrid>
                <a:gridCol w="8039100"/>
              </a:tblGrid>
              <a:tr h="381000">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KW" sz="2400" b="1" dirty="0" smtClean="0">
                          <a:solidFill>
                            <a:schemeClr val="tx1"/>
                          </a:solidFill>
                          <a:cs typeface="+mn-cs"/>
                        </a:rPr>
                        <a:t>تحديد نطاق تطبيق أحكام</a:t>
                      </a:r>
                      <a:r>
                        <a:rPr lang="ar-KW" sz="2400" b="1" baseline="0" dirty="0" smtClean="0">
                          <a:solidFill>
                            <a:schemeClr val="tx1"/>
                          </a:solidFill>
                          <a:cs typeface="+mn-cs"/>
                        </a:rPr>
                        <a:t> الإفصاح والشفافية</a:t>
                      </a:r>
                      <a:endParaRPr kumimoji="0" lang="ar-KW" sz="2400" b="1" i="0" u="none" strike="noStrike" kern="1200" cap="none" spc="0" normalizeH="0" baseline="0" noProof="0" dirty="0" smtClean="0">
                        <a:ln>
                          <a:noFill/>
                        </a:ln>
                        <a:solidFill>
                          <a:prstClr val="black"/>
                        </a:solidFill>
                        <a:effectLst/>
                        <a:uLnTx/>
                        <a:uFillTx/>
                        <a:latin typeface="+mn-lt"/>
                        <a:cs typeface="+mn-cs"/>
                      </a:endParaRP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ar-KW" sz="2400" b="1" i="0" u="none" strike="noStrike" kern="1200" cap="none" spc="0" normalizeH="0" baseline="0" noProof="0" dirty="0" smtClean="0">
                          <a:ln>
                            <a:noFill/>
                          </a:ln>
                          <a:solidFill>
                            <a:prstClr val="black"/>
                          </a:solidFill>
                          <a:effectLst/>
                          <a:uLnTx/>
                          <a:uFillTx/>
                          <a:latin typeface="+mn-lt"/>
                          <a:cs typeface="+mn-cs"/>
                        </a:rPr>
                        <a:t>المادة (1-1) نطاق التطبيق – أحكام عامة</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r h="3574827">
                <a:tc>
                  <a:txBody>
                    <a:bodyPr/>
                    <a:lstStyle/>
                    <a:p>
                      <a:pPr marL="285750" indent="-285750" algn="justLow" rtl="1">
                        <a:buFont typeface="Arial" charset="0"/>
                        <a:buChar char="•"/>
                      </a:pPr>
                      <a:endParaRPr lang="ar-KW" dirty="0" smtClean="0">
                        <a:cs typeface="+mn-cs"/>
                      </a:endParaRPr>
                    </a:p>
                    <a:p>
                      <a:pPr marL="285750" indent="-285750" algn="justLow" rtl="1">
                        <a:buFont typeface="Arial" charset="0"/>
                        <a:buChar char="•"/>
                      </a:pPr>
                      <a:r>
                        <a:rPr lang="ar-KW" dirty="0" smtClean="0">
                          <a:cs typeface="+mn-cs"/>
                        </a:rPr>
                        <a:t>تنطبق أحكام الإفصاح والشفافية المنصوص</a:t>
                      </a:r>
                      <a:r>
                        <a:rPr lang="ar-KW" baseline="0" dirty="0" smtClean="0">
                          <a:cs typeface="+mn-cs"/>
                        </a:rPr>
                        <a:t> عليها في الكتاب العاشر على جميع الشركات المدرجة في البورصة، والمصدرين، والمطلعين، والأشخاص الملتزمين بالإفصاح بحسب الأحوال المذكورة في الكتاب العاشر.</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36519167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6" y="274638"/>
            <a:ext cx="5876925" cy="1143000"/>
          </a:xfrm>
        </p:spPr>
        <p:txBody>
          <a:bodyPr>
            <a:normAutofit/>
          </a:bodyPr>
          <a:lstStyle/>
          <a:p>
            <a:pPr lvl="0" algn="r" rtl="1" fontAlgn="base">
              <a:spcAft>
                <a:spcPct val="0"/>
              </a:spcAft>
            </a:pPr>
            <a:r>
              <a:rPr lang="ar-KW" sz="3600" b="1" dirty="0" smtClean="0">
                <a:solidFill>
                  <a:schemeClr val="tx2"/>
                </a:solidFill>
                <a:latin typeface="Sakkal Majalla" pitchFamily="2" charset="-78"/>
                <a:cs typeface="Arial"/>
              </a:rPr>
              <a:t>3) تفاصيل التغييرات الجوهرية</a:t>
            </a:r>
            <a:endParaRPr lang="en-US" sz="3600" b="1" dirty="0">
              <a:solidFill>
                <a:schemeClr val="tx2"/>
              </a:solidFill>
              <a:latin typeface="Sakkal Majalla" pitchFamily="2" charset="-78"/>
              <a:cs typeface="Arial" charset="0"/>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9</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graphicFrame>
        <p:nvGraphicFramePr>
          <p:cNvPr id="12" name="Content Placeholder 4"/>
          <p:cNvGraphicFramePr>
            <a:graphicFrameLocks noGrp="1"/>
          </p:cNvGraphicFramePr>
          <p:nvPr>
            <p:ph idx="1"/>
            <p:extLst>
              <p:ext uri="{D42A27DB-BD31-4B8C-83A1-F6EECF244321}">
                <p14:modId xmlns:p14="http://schemas.microsoft.com/office/powerpoint/2010/main" val="1531567493"/>
              </p:ext>
            </p:extLst>
          </p:nvPr>
        </p:nvGraphicFramePr>
        <p:xfrm>
          <a:off x="495300" y="1600206"/>
          <a:ext cx="8039100" cy="4277066"/>
        </p:xfrm>
        <a:graphic>
          <a:graphicData uri="http://schemas.openxmlformats.org/drawingml/2006/table">
            <a:tbl>
              <a:tblPr firstRow="1" bandRow="1">
                <a:tableStyleId>{5C22544A-7EE6-4342-B048-85BDC9FD1C3A}</a:tableStyleId>
              </a:tblPr>
              <a:tblGrid>
                <a:gridCol w="8039100"/>
              </a:tblGrid>
              <a:tr h="381000">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KW" sz="2400" b="1" dirty="0" smtClean="0">
                          <a:solidFill>
                            <a:schemeClr val="tx1"/>
                          </a:solidFill>
                          <a:cs typeface="+mn-cs"/>
                        </a:rPr>
                        <a:t>استحدا</a:t>
                      </a:r>
                      <a:r>
                        <a:rPr lang="ar-KW" sz="2400" b="1" baseline="0" dirty="0" smtClean="0">
                          <a:solidFill>
                            <a:schemeClr val="tx1"/>
                          </a:solidFill>
                          <a:cs typeface="+mn-cs"/>
                        </a:rPr>
                        <a:t>ث بعض الالتزامات على الشركات المدرجة فيما يتعلق بالإفصاح والشفافية</a:t>
                      </a:r>
                      <a:endParaRPr kumimoji="0" lang="ar-KW" sz="2400" b="1" i="0" u="none" strike="noStrike" kern="1200" cap="none" spc="0" normalizeH="0" baseline="0" noProof="0" dirty="0" smtClean="0">
                        <a:ln>
                          <a:noFill/>
                        </a:ln>
                        <a:solidFill>
                          <a:prstClr val="black"/>
                        </a:solidFill>
                        <a:effectLst/>
                        <a:uLnTx/>
                        <a:uFillTx/>
                        <a:latin typeface="+mn-lt"/>
                        <a:cs typeface="+mn-cs"/>
                      </a:endParaRPr>
                    </a:p>
                    <a:p>
                      <a:pPr marL="0" marR="0" lvl="0" indent="0" algn="r" defTabSz="914400" rtl="1" eaLnBrk="1" fontAlgn="auto" latinLnBrk="0" hangingPunct="1">
                        <a:lnSpc>
                          <a:spcPct val="100000"/>
                        </a:lnSpc>
                        <a:spcBef>
                          <a:spcPts val="0"/>
                        </a:spcBef>
                        <a:spcAft>
                          <a:spcPts val="0"/>
                        </a:spcAft>
                        <a:buClrTx/>
                        <a:buSzTx/>
                        <a:buFontTx/>
                        <a:buNone/>
                        <a:tabLst/>
                        <a:defRPr/>
                      </a:pPr>
                      <a:r>
                        <a:rPr kumimoji="0" lang="ar-KW" sz="2400" b="1" i="0" u="none" strike="noStrike" kern="1200" cap="none" spc="0" normalizeH="0" baseline="0" noProof="0" dirty="0" smtClean="0">
                          <a:ln>
                            <a:noFill/>
                          </a:ln>
                          <a:solidFill>
                            <a:prstClr val="black"/>
                          </a:solidFill>
                          <a:effectLst/>
                          <a:uLnTx/>
                          <a:uFillTx/>
                          <a:latin typeface="+mn-lt"/>
                          <a:cs typeface="+mn-cs"/>
                        </a:rPr>
                        <a:t>المادة (1-3) التزامات الشركات المدرجة</a:t>
                      </a: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r h="3454106">
                <a:tc>
                  <a:txBody>
                    <a:bodyPr/>
                    <a:lstStyle/>
                    <a:p>
                      <a:pPr marL="285750" indent="-285750" algn="justLow" rtl="1">
                        <a:buFont typeface="Arial" charset="0"/>
                        <a:buChar char="•"/>
                      </a:pPr>
                      <a:r>
                        <a:rPr lang="ar-KW" dirty="0" smtClean="0">
                          <a:cs typeface="+mn-cs"/>
                        </a:rPr>
                        <a:t>تلتزم الشركة المدرجة بإعداد سجل يتضمن جميع المعلومات الواردة في الإفصاحات</a:t>
                      </a:r>
                      <a:r>
                        <a:rPr lang="ar-KW" baseline="0" dirty="0" smtClean="0">
                          <a:cs typeface="+mn-cs"/>
                        </a:rPr>
                        <a:t> التي استلمتها بمقتضى الكتاب العاشر. وتلتزم بتعديل هذا السجل حسب الإفصاحات التي ترد إليها، ويجوز لأي شخص الاطلاع على هذا السجل. أثناء ساعات العمل الرسمية.</a:t>
                      </a:r>
                    </a:p>
                    <a:p>
                      <a:pPr marL="285750" indent="-285750" algn="justLow" rtl="1">
                        <a:buFont typeface="Arial" charset="0"/>
                        <a:buChar char="•"/>
                      </a:pPr>
                      <a:r>
                        <a:rPr lang="ar-KW" baseline="0" dirty="0" smtClean="0">
                          <a:cs typeface="+mn-cs"/>
                        </a:rPr>
                        <a:t>تلتزم كل شركة مدرجة بأن تحدد شخصاً مسؤولاً للرد على استفسارات الهيئة بشأن الإفصاح والشفافية.</a:t>
                      </a:r>
                    </a:p>
                    <a:p>
                      <a:pPr marL="285750" indent="-285750" algn="justLow" rtl="1">
                        <a:buFont typeface="Arial" charset="0"/>
                        <a:buChar char="•"/>
                      </a:pPr>
                      <a:r>
                        <a:rPr lang="ar-KW" baseline="0" dirty="0" smtClean="0">
                          <a:cs typeface="+mn-cs"/>
                        </a:rPr>
                        <a:t>تلتزم الشركات المدرجة بعدم عقد اجتماع مجلس الإدارة أثناء فترة التداول، وذلك منعاً لتسريب الأخبار من ذلك الاجتماع، مع الالتزام بالإفصاح عن نتائج أعمال اجتماع مجلس الإدارة بالنسبة للأمور الواردة في الملحق رقم (10) من الكتاب العاشر، وذلك قبل خمسة عشر دقيقة على الأقل من بدء جلسة التداول اللاحقة لذلك الاجتماع.</a:t>
                      </a:r>
                    </a:p>
                    <a:p>
                      <a:pPr marL="285750" indent="-285750" algn="justLow" rtl="1">
                        <a:buFont typeface="Arial" charset="0"/>
                        <a:buChar char="•"/>
                      </a:pPr>
                      <a:r>
                        <a:rPr lang="ar-KW" baseline="0" dirty="0" smtClean="0">
                          <a:solidFill>
                            <a:schemeClr val="tx1"/>
                          </a:solidFill>
                          <a:cs typeface="+mn-cs"/>
                        </a:rPr>
                        <a:t>يلتزم </a:t>
                      </a:r>
                      <a:r>
                        <a:rPr lang="ar-KW" baseline="0" dirty="0" smtClean="0">
                          <a:cs typeface="+mn-cs"/>
                        </a:rPr>
                        <a:t>المصدر أو الملتزم (حسب الأحوال) بالإفصاح عن القرارات الصادرة عن اجتماع الجمعية العامة العادية وغير العادية للمساهمين أو هيئة حملة السندات أو الصكوك المدرجة (حسب الأحوال) بالنسبة للأمور الواردة في الملحق رقم (10) من الكتاب العاشر، وذلك قبل خمسة عشر دقيقة على الأقل من بدء جلسة التداول اللاحقة لذلك الإجتماع.</a:t>
                      </a:r>
                      <a:endParaRPr lang="en-US" dirty="0">
                        <a:cs typeface="+mn-cs"/>
                      </a:endParaRPr>
                    </a:p>
                  </a:txBody>
                  <a:tcPr>
                    <a:lnL w="12700" cap="flat" cmpd="sng" algn="ctr">
                      <a:solidFill>
                        <a:srgbClr val="B99933"/>
                      </a:solidFill>
                      <a:prstDash val="sysDash"/>
                      <a:round/>
                      <a:headEnd type="none" w="med" len="med"/>
                      <a:tailEnd type="none" w="med" len="med"/>
                    </a:lnL>
                    <a:lnR w="12700" cap="flat" cmpd="sng" algn="ctr">
                      <a:solidFill>
                        <a:srgbClr val="B99933"/>
                      </a:solidFill>
                      <a:prstDash val="sysDash"/>
                      <a:round/>
                      <a:headEnd type="none" w="med" len="med"/>
                      <a:tailEnd type="none" w="med" len="med"/>
                    </a:lnR>
                    <a:lnT w="12700" cap="flat" cmpd="sng" algn="ctr">
                      <a:solidFill>
                        <a:srgbClr val="B99933"/>
                      </a:solidFill>
                      <a:prstDash val="sysDash"/>
                      <a:round/>
                      <a:headEnd type="none" w="med" len="med"/>
                      <a:tailEnd type="none" w="med" len="med"/>
                    </a:lnT>
                    <a:lnB w="12700" cap="flat" cmpd="sng" algn="ctr">
                      <a:solidFill>
                        <a:srgbClr val="B99933"/>
                      </a:solidFill>
                      <a:prstDash val="sysDash"/>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119740530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772</TotalTime>
  <Words>1963</Words>
  <Application>Microsoft Office PowerPoint</Application>
  <PresentationFormat>On-screen Show (4:3)</PresentationFormat>
  <Paragraphs>196</Paragraphs>
  <Slides>26</Slides>
  <Notes>24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Arial</vt:lpstr>
      <vt:lpstr>Calibri</vt:lpstr>
      <vt:lpstr>microsoft sans serif</vt:lpstr>
      <vt:lpstr>Sakkal Majalla</vt:lpstr>
      <vt:lpstr>Times New Roman</vt:lpstr>
      <vt:lpstr>Office Theme</vt:lpstr>
      <vt:lpstr>ورشة عمل </vt:lpstr>
      <vt:lpstr>مقدمــــــــة</vt:lpstr>
      <vt:lpstr>جدول أعمال الورشة</vt:lpstr>
      <vt:lpstr>1) الكتاب المتعلق بموضوع الورشة</vt:lpstr>
      <vt:lpstr>2) التغييرات الجوهرية بشأن الأحكام  العامة والإفصاح عن المعلومات الجوهرية. </vt:lpstr>
      <vt:lpstr>2) يتبع: التغييرات الجوهرية بشأن الأحكام  العامة والإفصاح عن المعلومات الجوهرية. </vt:lpstr>
      <vt:lpstr>2) يتبع: التغييرات الجوهرية بشأن الأحكام  العامة والإفصاح عن المعلومات الجوهرية. </vt:lpstr>
      <vt:lpstr>3) تفاصيل التغييرات الجوهرية</vt:lpstr>
      <vt:lpstr>3) تفاصيل التغييرات الجوهرية</vt:lpstr>
      <vt:lpstr>3) تفاصيل التغييرات الجوهرية</vt:lpstr>
      <vt:lpstr>3) تفاصيل التغييرات الجوهرية</vt:lpstr>
      <vt:lpstr>3) تفاصيل التغييرات الجوهرية</vt:lpstr>
      <vt:lpstr>3) تفاصيل التغييرات الجوهرية</vt:lpstr>
      <vt:lpstr>3) تفاصيل التغييرات الجوهرية</vt:lpstr>
      <vt:lpstr>3) تفاصيل التغييرات الجوهرية</vt:lpstr>
      <vt:lpstr>3) تفاصيل التغييرات الجوهرية</vt:lpstr>
      <vt:lpstr>الملحق رقم (8)</vt:lpstr>
      <vt:lpstr>الملحق رقم (9)</vt:lpstr>
      <vt:lpstr>الملحق رقم (11)</vt:lpstr>
      <vt:lpstr>الملحق رقم (12)</vt:lpstr>
      <vt:lpstr>الملحق رقم (13)</vt:lpstr>
      <vt:lpstr>3) تفاصيل التغييرات الجوهرية</vt:lpstr>
      <vt:lpstr>3) تفاصيل التغييرات الجوهرية</vt:lpstr>
      <vt:lpstr>3) تفاصيل التغييرات الجوهرية</vt:lpstr>
      <vt:lpstr>4) تغييرات أخرى</vt:lpstr>
      <vt:lpstr>شــكــراً</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ورشة عمل</dc:title>
  <dc:creator>Fouad Al-Ateeqi</dc:creator>
  <cp:lastModifiedBy>Fatima Onaissi</cp:lastModifiedBy>
  <cp:revision>102</cp:revision>
  <cp:lastPrinted>2015-12-02T11:48:58Z</cp:lastPrinted>
  <dcterms:created xsi:type="dcterms:W3CDTF">2014-09-25T11:33:14Z</dcterms:created>
  <dcterms:modified xsi:type="dcterms:W3CDTF">2015-12-07T05:08:12Z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de689ba3-a51f-4539-90bd-1d934f2f4382</vt:lpwstr>
  </property>
  <property fmtid="{D5CDD505-2E9C-101B-9397-08002B2CF9AE}" pid="3" name="CMAClassification">
    <vt:lpwstr>Internal</vt:lpwstr>
  </property>
</Properties>
</file>